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7488">
          <p15:clr>
            <a:srgbClr val="A4A3A4"/>
          </p15:clr>
        </p15:guide>
        <p15:guide id="3" pos="192">
          <p15:clr>
            <a:srgbClr val="A4A3A4"/>
          </p15:clr>
        </p15:guide>
        <p15:guide id="4" orient="horz" pos="864">
          <p15:clr>
            <a:srgbClr val="A4A3A4"/>
          </p15:clr>
        </p15:guide>
      </p15:sldGuideLst>
    </p:ext>
    <p:ext uri="GoogleSlidesCustomDataVersion2">
      <go:slidesCustomData xmlns:go="http://customooxmlschemas.google.com/" r:id="rId57" roundtripDataSignature="AMtx7mgUntU1BSjQeWhnXGGY+JuiXS2m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5C32D5-F7C1-48FA-B560-93A3CA2F7CE0}">
  <a:tblStyle styleId="{125C32D5-F7C1-48FA-B560-93A3CA2F7C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1E406CB-7354-4078-B1A9-4F40815F2B5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7488"/>
        <p:guide pos="192"/>
        <p:guide pos="8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8fc7de9ed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8fc7de9ed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18fc7de9ed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73174132b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73174132b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173174132b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9ad7737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9ad7737c9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319ad7737c9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73174132b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73174132b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3173174132b_0_1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9ad7737c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9ad7737c9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319ad7737c9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73174132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73174132b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173174132b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6ac31a6f7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316ac31a6f7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8c5500b96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8c5500b96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318c5500b96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9158caf1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9158caf18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19158caf18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665a1a15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665a1a154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1665a1a154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73174132b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73174132b_0_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3173174132b_0_2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6b3ec400f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6b3ec400f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16b3ec400f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9158caf18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9158caf18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319158caf18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8c5500b9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8c5500b96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18c5500b96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8c5500b9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8c5500b96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318c5500b96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9158caf18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9158caf1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19158caf18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9a2f401a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9a2f401a0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19a2f401a0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8c5500b96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8c5500b96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318c5500b96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73174132b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73174132b_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3173174132b_0_2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9158caf1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9158caf18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19158caf18_0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73174132b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73174132b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3173174132b_0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fc7de9e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fc7de9e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318fc7de9e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6ac31a6f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6ac31a6f7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316ac31a6f7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8f1c7fc9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8f1c7fc9a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318f1c7fc9a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6b3ec400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6b3ec400f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316b3ec400f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6b3ec400f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6b3ec400f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316b3ec400f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9ad7737c9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9ad7737c9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319ad7737c9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16b3ec400f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16b3ec400f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316b3ec400f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9ad7737c9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9ad7737c9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319ad7737c9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6b3ec400f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6b3ec400f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316b3ec400f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925bbdc6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925bbdc6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31925bbdc6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9ad7737c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19ad7737c9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319ad7737c9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665a1a15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665a1a15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1665a1a15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6b3ec400f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16b3ec400f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316b3ec400f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73174132b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73174132b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3173174132b_0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73174132b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73174132b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3173174132b_0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73174132b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73174132b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3173174132b_0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9a2f401a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19a2f401a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319a2f401a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9a2f401a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19a2f401a0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319a2f401a0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9a2f401a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19a2f401a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319a2f401a0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9a2f401a0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9a2f401a0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319a2f401a0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9a2f401a0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9a2f401a0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319a2f401a0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9a2f401a0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9a2f401a0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319a2f401a0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665a1a15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665a1a154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1665a1a154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8f1c7fc9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8f1c7fc9a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318f1c7fc9a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7f2a1f8c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7f2a1f8c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17f2a1f8c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73174132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73174132b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173174132b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73174132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73174132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173174132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8f1c7fc9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8f1c7fc9a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18f1c7fc9a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Clr>
                <a:srgbClr val="888888"/>
              </a:buClr>
              <a:buSzPts val="2000"/>
              <a:buNone/>
              <a:defRPr>
                <a:solidFill>
                  <a:srgbClr val="88888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320"/>
              </a:spcBef>
              <a:spcAft>
                <a:spcPts val="0"/>
              </a:spcAft>
              <a:buClr>
                <a:srgbClr val="888888"/>
              </a:buClr>
              <a:buSzPts val="1600"/>
              <a:buNone/>
              <a:defRPr>
                <a:solidFill>
                  <a:srgbClr val="888888"/>
                </a:solidFill>
              </a:defRPr>
            </a:lvl3pPr>
            <a:lvl4pPr lvl="3" algn="ctr">
              <a:lnSpc>
                <a:spcPct val="100000"/>
              </a:lnSpc>
              <a:spcBef>
                <a:spcPts val="280"/>
              </a:spcBef>
              <a:spcAft>
                <a:spcPts val="0"/>
              </a:spcAft>
              <a:buClr>
                <a:srgbClr val="888888"/>
              </a:buClr>
              <a:buSzPts val="1400"/>
              <a:buNone/>
              <a:defRPr>
                <a:solidFill>
                  <a:srgbClr val="888888"/>
                </a:solidFill>
              </a:defRPr>
            </a:lvl4pPr>
            <a:lvl5pPr lvl="4" algn="ctr">
              <a:lnSpc>
                <a:spcPct val="100000"/>
              </a:lnSpc>
              <a:spcBef>
                <a:spcPts val="28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7"/>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txBox="1"/>
          <p:nvPr>
            <p:ph idx="1" type="body"/>
          </p:nvPr>
        </p:nvSpPr>
        <p:spPr>
          <a:xfrm rot="5400000">
            <a:off x="3833019" y="-2232818"/>
            <a:ext cx="4525963" cy="11582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3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8"/>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8"/>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3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85" name="Shape 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86" name="Shape 8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87" name="Shape 8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88" name="Shape 8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89" name="Shape 8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90" name="Shape 9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Slide">
  <p:cSld name="20_Title Slide">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 type="body"/>
          </p:nvPr>
        </p:nvSpPr>
        <p:spPr>
          <a:xfrm>
            <a:off x="304800" y="1295400"/>
            <a:ext cx="11582400" cy="452596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a:latin typeface="Calibri"/>
                <a:ea typeface="Calibri"/>
                <a:cs typeface="Calibri"/>
                <a:sym typeface="Calibri"/>
              </a:defRPr>
            </a:lvl1pPr>
            <a:lvl2pPr indent="-342900" lvl="1" marL="914400" algn="l">
              <a:lnSpc>
                <a:spcPct val="100000"/>
              </a:lnSpc>
              <a:spcBef>
                <a:spcPts val="360"/>
              </a:spcBef>
              <a:spcAft>
                <a:spcPts val="0"/>
              </a:spcAft>
              <a:buClr>
                <a:schemeClr val="dk1"/>
              </a:buClr>
              <a:buSzPts val="1800"/>
              <a:buChar char="–"/>
              <a:defRPr>
                <a:latin typeface="Calibri"/>
                <a:ea typeface="Calibri"/>
                <a:cs typeface="Calibri"/>
                <a:sym typeface="Calibri"/>
              </a:defRPr>
            </a:lvl2pPr>
            <a:lvl3pPr indent="-330200" lvl="2" marL="1371600" algn="l">
              <a:lnSpc>
                <a:spcPct val="100000"/>
              </a:lnSpc>
              <a:spcBef>
                <a:spcPts val="320"/>
              </a:spcBef>
              <a:spcAft>
                <a:spcPts val="0"/>
              </a:spcAft>
              <a:buClr>
                <a:schemeClr val="dk1"/>
              </a:buClr>
              <a:buSzPts val="1600"/>
              <a:buChar char="•"/>
              <a:defRPr>
                <a:latin typeface="Calibri"/>
                <a:ea typeface="Calibri"/>
                <a:cs typeface="Calibri"/>
                <a:sym typeface="Calibri"/>
              </a:defRPr>
            </a:lvl3pPr>
            <a:lvl4pPr indent="-317500" lvl="3" marL="1828800" algn="l">
              <a:lnSpc>
                <a:spcPct val="100000"/>
              </a:lnSpc>
              <a:spcBef>
                <a:spcPts val="280"/>
              </a:spcBef>
              <a:spcAft>
                <a:spcPts val="0"/>
              </a:spcAft>
              <a:buClr>
                <a:schemeClr val="dk1"/>
              </a:buClr>
              <a:buSzPts val="1400"/>
              <a:buChar char="–"/>
              <a:defRPr>
                <a:latin typeface="Calibri"/>
                <a:ea typeface="Calibri"/>
                <a:cs typeface="Calibri"/>
                <a:sym typeface="Calibri"/>
              </a:defRPr>
            </a:lvl4pPr>
            <a:lvl5pPr indent="-317500" lvl="4" marL="2286000" algn="l">
              <a:lnSpc>
                <a:spcPct val="100000"/>
              </a:lnSpc>
              <a:spcBef>
                <a:spcPts val="280"/>
              </a:spcBef>
              <a:spcAft>
                <a:spcPts val="0"/>
              </a:spcAft>
              <a:buClr>
                <a:schemeClr val="dk1"/>
              </a:buClr>
              <a:buSzPts val="1400"/>
              <a:buChar char="»"/>
              <a:defRPr>
                <a:latin typeface="Calibri"/>
                <a:ea typeface="Calibri"/>
                <a:cs typeface="Calibri"/>
                <a:sym typeface="Calibri"/>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9"/>
          <p:cNvSpPr/>
          <p:nvPr/>
        </p:nvSpPr>
        <p:spPr>
          <a:xfrm>
            <a:off x="10209874" y="6091950"/>
            <a:ext cx="1948260" cy="74065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29"/>
          <p:cNvSpPr txBox="1"/>
          <p:nvPr>
            <p:ph idx="12" type="sldNum"/>
          </p:nvPr>
        </p:nvSpPr>
        <p:spPr>
          <a:xfrm>
            <a:off x="9065987" y="63283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94" name="Shape 9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95" name="Shape 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96" name="Shape 9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spTree>
      <p:nvGrpSpPr>
        <p:cNvPr id="97" name="Shape 9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spTree>
      <p:nvGrpSpPr>
        <p:cNvPr id="98" name="Shape 9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spTree>
      <p:nvGrpSpPr>
        <p:cNvPr id="99" name="Shape 9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spTree>
      <p:nvGrpSpPr>
        <p:cNvPr id="100" name="Shape 10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Slide">
  <p:cSld name="19_Title Slide">
    <p:spTree>
      <p:nvGrpSpPr>
        <p:cNvPr id="101" name="Shape 10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Slide">
  <p:cSld name="21_Title Slide">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0"/>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0"/>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1" name="Google Shape;31;p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p:cSld name="22_Title Slide">
    <p:spTree>
      <p:nvGrpSpPr>
        <p:cNvPr id="103" name="Shape 10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Slide">
  <p:cSld name="24_Title Slide">
    <p:spTree>
      <p:nvGrpSpPr>
        <p:cNvPr id="104" name="Shape 10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105" name="Shape 10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Slide">
  <p:cSld name="31_Title Slide">
    <p:spTree>
      <p:nvGrpSpPr>
        <p:cNvPr id="106"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1"/>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1"/>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1"/>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32"/>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32"/>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32"/>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6" name="Google Shape;46;p32"/>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7" name="Google Shape;47;p3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33"/>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35"/>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5"/>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2" name="Google Shape;62;p35"/>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3" name="Google Shape;63;p3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36"/>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6"/>
          <p:cNvSpPr/>
          <p:nvPr>
            <p:ph idx="2" type="pic"/>
          </p:nvPr>
        </p:nvSpPr>
        <p:spPr>
          <a:xfrm>
            <a:off x="2389717" y="612775"/>
            <a:ext cx="7315200" cy="4114800"/>
          </a:xfrm>
          <a:prstGeom prst="rect">
            <a:avLst/>
          </a:prstGeom>
          <a:noFill/>
          <a:ln>
            <a:noFill/>
          </a:ln>
        </p:spPr>
      </p:sp>
      <p:sp>
        <p:nvSpPr>
          <p:cNvPr id="69" name="Google Shape;69;p36"/>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0" name="Google Shape;70;p3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1.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203200" y="0"/>
            <a:ext cx="10668000" cy="9906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304800" y="1295400"/>
            <a:ext cx="11582400" cy="452596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18fc7de9ed_0_3"/>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113" name="Google Shape;113;g318fc7de9ed_0_3"/>
          <p:cNvSpPr txBox="1"/>
          <p:nvPr>
            <p:ph type="title"/>
          </p:nvPr>
        </p:nvSpPr>
        <p:spPr>
          <a:xfrm>
            <a:off x="10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vi-VN" sz="3633">
                <a:latin typeface="Cambria"/>
                <a:ea typeface="Cambria"/>
                <a:cs typeface="Cambria"/>
                <a:sym typeface="Cambria"/>
              </a:rPr>
              <a:t>BÀI THUYẾT TRÌNH DỰ ÁN</a:t>
            </a:r>
            <a:endParaRPr sz="3633">
              <a:latin typeface="Cambria"/>
              <a:ea typeface="Cambria"/>
              <a:cs typeface="Cambria"/>
              <a:sym typeface="Cambria"/>
            </a:endParaRPr>
          </a:p>
        </p:txBody>
      </p:sp>
      <p:sp>
        <p:nvSpPr>
          <p:cNvPr id="114" name="Google Shape;114;g318fc7de9ed_0_3"/>
          <p:cNvSpPr txBox="1"/>
          <p:nvPr>
            <p:ph type="title"/>
          </p:nvPr>
        </p:nvSpPr>
        <p:spPr>
          <a:xfrm>
            <a:off x="100" y="2273900"/>
            <a:ext cx="12192000" cy="3549000"/>
          </a:xfrm>
          <a:prstGeom prst="rect">
            <a:avLst/>
          </a:prstGeom>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Thực tập sinh:</a:t>
            </a:r>
            <a:endParaRPr sz="2300">
              <a:solidFill>
                <a:schemeClr val="dk1"/>
              </a:solidFill>
              <a:latin typeface="Cambria"/>
              <a:ea typeface="Cambria"/>
              <a:cs typeface="Cambria"/>
              <a:sym typeface="Cambria"/>
            </a:endParaRPr>
          </a:p>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Cao Đức Vũ</a:t>
            </a:r>
            <a:endParaRPr sz="2300">
              <a:solidFill>
                <a:schemeClr val="dk1"/>
              </a:solidFill>
              <a:latin typeface="Cambria"/>
              <a:ea typeface="Cambria"/>
              <a:cs typeface="Cambria"/>
              <a:sym typeface="Cambria"/>
            </a:endParaRPr>
          </a:p>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Phòng Giám sát rủi ro, Khối QTRR </a:t>
            </a:r>
            <a:endParaRPr sz="2300">
              <a:solidFill>
                <a:schemeClr val="dk1"/>
              </a:solidFill>
              <a:latin typeface="Cambria"/>
              <a:ea typeface="Cambria"/>
              <a:cs typeface="Cambria"/>
              <a:sym typeface="Cambria"/>
            </a:endParaRPr>
          </a:p>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Người hướng dẫn:</a:t>
            </a:r>
            <a:endParaRPr sz="2300">
              <a:solidFill>
                <a:schemeClr val="dk1"/>
              </a:solidFill>
              <a:latin typeface="Cambria"/>
              <a:ea typeface="Cambria"/>
              <a:cs typeface="Cambria"/>
              <a:sym typeface="Cambria"/>
            </a:endParaRPr>
          </a:p>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chị Lê Thị Hoa</a:t>
            </a:r>
            <a:endParaRPr sz="2300">
              <a:solidFill>
                <a:schemeClr val="dk1"/>
              </a:solidFill>
              <a:latin typeface="Cambria"/>
              <a:ea typeface="Cambria"/>
              <a:cs typeface="Cambria"/>
              <a:sym typeface="Cambria"/>
            </a:endParaRPr>
          </a:p>
          <a:p>
            <a:pPr indent="0" lvl="0" marL="0" rtl="0" algn="ctr">
              <a:lnSpc>
                <a:spcPct val="150000"/>
              </a:lnSpc>
              <a:spcBef>
                <a:spcPts val="0"/>
              </a:spcBef>
              <a:spcAft>
                <a:spcPts val="0"/>
              </a:spcAft>
              <a:buSzPts val="990"/>
              <a:buNone/>
            </a:pPr>
            <a:r>
              <a:rPr lang="vi-VN" sz="2300">
                <a:solidFill>
                  <a:schemeClr val="dk1"/>
                </a:solidFill>
                <a:latin typeface="Cambria"/>
                <a:ea typeface="Cambria"/>
                <a:cs typeface="Cambria"/>
                <a:sym typeface="Cambria"/>
              </a:rPr>
              <a:t>Ngày 23/11/2024</a:t>
            </a:r>
            <a:endParaRPr sz="2300">
              <a:solidFill>
                <a:schemeClr val="dk1"/>
              </a:solidFill>
              <a:latin typeface="Cambria"/>
              <a:ea typeface="Cambria"/>
              <a:cs typeface="Cambria"/>
              <a:sym typeface="Cambria"/>
            </a:endParaRPr>
          </a:p>
        </p:txBody>
      </p:sp>
      <p:sp>
        <p:nvSpPr>
          <p:cNvPr id="115" name="Google Shape;115;g318fc7de9ed_0_3"/>
          <p:cNvSpPr txBox="1"/>
          <p:nvPr>
            <p:ph type="title"/>
          </p:nvPr>
        </p:nvSpPr>
        <p:spPr>
          <a:xfrm>
            <a:off x="152500" y="1283300"/>
            <a:ext cx="12192000" cy="990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vi-VN" sz="3633">
                <a:solidFill>
                  <a:schemeClr val="dk1"/>
                </a:solidFill>
                <a:latin typeface="Cambria"/>
                <a:ea typeface="Cambria"/>
                <a:cs typeface="Cambria"/>
                <a:sym typeface="Cambria"/>
              </a:rPr>
              <a:t>HMDA WASHINGTON STATE HOME LOANS 2016</a:t>
            </a:r>
            <a:endParaRPr sz="3633">
              <a:solidFill>
                <a:schemeClr val="dk1"/>
              </a:solidFill>
              <a:latin typeface="Cambria"/>
              <a:ea typeface="Cambria"/>
              <a:cs typeface="Cambria"/>
              <a:sym typeface="Cambria"/>
            </a:endParaRPr>
          </a:p>
          <a:p>
            <a:pPr indent="0" lvl="0" marL="0" rtl="0" algn="ctr">
              <a:spcBef>
                <a:spcPts val="0"/>
              </a:spcBef>
              <a:spcAft>
                <a:spcPts val="0"/>
              </a:spcAft>
              <a:buNone/>
            </a:pPr>
            <a:r>
              <a:rPr lang="vi-VN" sz="3633">
                <a:solidFill>
                  <a:schemeClr val="dk1"/>
                </a:solidFill>
                <a:latin typeface="Cambria"/>
                <a:ea typeface="Cambria"/>
                <a:cs typeface="Cambria"/>
                <a:sym typeface="Cambria"/>
              </a:rPr>
              <a:t>(Dữ liệu vay vốn mua nhà bang Washington, 2016)</a:t>
            </a:r>
            <a:endParaRPr sz="3633">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73174132b_0_111"/>
          <p:cNvSpPr txBox="1"/>
          <p:nvPr>
            <p:ph idx="12" type="sldNum"/>
          </p:nvPr>
        </p:nvSpPr>
        <p:spPr>
          <a:xfrm>
            <a:off x="9065987" y="64045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222" name="Google Shape;222;g3173174132b_0_111"/>
          <p:cNvSpPr txBox="1"/>
          <p:nvPr/>
        </p:nvSpPr>
        <p:spPr>
          <a:xfrm>
            <a:off x="0" y="76200"/>
            <a:ext cx="923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3600">
                <a:solidFill>
                  <a:schemeClr val="lt1"/>
                </a:solidFill>
                <a:latin typeface="Cambria"/>
                <a:ea typeface="Cambria"/>
                <a:cs typeface="Cambria"/>
                <a:sym typeface="Cambria"/>
              </a:rPr>
              <a:t>2.</a:t>
            </a:r>
            <a:r>
              <a:rPr b="1" lang="vi-VN" sz="3600">
                <a:solidFill>
                  <a:schemeClr val="lt1"/>
                </a:solidFill>
                <a:latin typeface="Cambria"/>
                <a:ea typeface="Cambria"/>
                <a:cs typeface="Cambria"/>
                <a:sym typeface="Cambria"/>
              </a:rPr>
              <a:t>co_applicant_race_name</a:t>
            </a:r>
            <a:endParaRPr b="1" sz="3600">
              <a:solidFill>
                <a:schemeClr val="lt1"/>
              </a:solidFill>
            </a:endParaRPr>
          </a:p>
        </p:txBody>
      </p:sp>
      <p:sp>
        <p:nvSpPr>
          <p:cNvPr id="223" name="Google Shape;223;g3173174132b_0_111"/>
          <p:cNvSpPr txBox="1"/>
          <p:nvPr/>
        </p:nvSpPr>
        <p:spPr>
          <a:xfrm>
            <a:off x="0" y="936238"/>
            <a:ext cx="12192000" cy="1246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Chủng tộc của người vay và người đồng vay. Tương tự, người đồng vay cũng được chia làm 5 nhóm. Trong trường hợp </a:t>
            </a:r>
            <a:r>
              <a:rPr b="1" lang="vi-VN" sz="2300">
                <a:latin typeface="Calibri"/>
                <a:ea typeface="Calibri"/>
                <a:cs typeface="Calibri"/>
                <a:sym typeface="Calibri"/>
              </a:rPr>
              <a:t>Không có người đồng vay</a:t>
            </a:r>
            <a:r>
              <a:rPr lang="vi-VN" sz="2300">
                <a:latin typeface="Calibri"/>
                <a:ea typeface="Calibri"/>
                <a:cs typeface="Calibri"/>
                <a:sym typeface="Calibri"/>
              </a:rPr>
              <a:t> thì mang giá trị “</a:t>
            </a:r>
            <a:r>
              <a:rPr b="1" lang="vi-VN" sz="2300">
                <a:latin typeface="Calibri"/>
                <a:ea typeface="Calibri"/>
                <a:cs typeface="Calibri"/>
                <a:sym typeface="Calibri"/>
              </a:rPr>
              <a:t>No co-applicant”</a:t>
            </a:r>
            <a:endParaRPr b="1" sz="2300">
              <a:latin typeface="Calibri"/>
              <a:ea typeface="Calibri"/>
              <a:cs typeface="Calibri"/>
              <a:sym typeface="Calibri"/>
            </a:endParaRPr>
          </a:p>
          <a:p>
            <a:pPr indent="0" lvl="0" marL="0" rtl="0" algn="l">
              <a:lnSpc>
                <a:spcPct val="100000"/>
              </a:lnSpc>
              <a:spcBef>
                <a:spcPts val="0"/>
              </a:spcBef>
              <a:spcAft>
                <a:spcPts val="0"/>
              </a:spcAft>
              <a:buNone/>
            </a:pPr>
            <a:r>
              <a:rPr b="1" lang="vi-VN" sz="2300">
                <a:latin typeface="Calibri"/>
                <a:ea typeface="Calibri"/>
                <a:cs typeface="Calibri"/>
                <a:sym typeface="Calibri"/>
              </a:rPr>
              <a:t>Information value: </a:t>
            </a:r>
            <a:r>
              <a:rPr b="1" lang="vi-VN" sz="2300">
                <a:solidFill>
                  <a:srgbClr val="FF0000"/>
                </a:solidFill>
                <a:latin typeface="Calibri"/>
                <a:ea typeface="Calibri"/>
                <a:cs typeface="Calibri"/>
                <a:sym typeface="Calibri"/>
              </a:rPr>
              <a:t>0.028 (Yếu)</a:t>
            </a:r>
            <a:endParaRPr b="1" sz="2300">
              <a:solidFill>
                <a:srgbClr val="FF0000"/>
              </a:solidFill>
              <a:latin typeface="Calibri"/>
              <a:ea typeface="Calibri"/>
              <a:cs typeface="Calibri"/>
              <a:sym typeface="Calibri"/>
            </a:endParaRPr>
          </a:p>
        </p:txBody>
      </p:sp>
      <p:graphicFrame>
        <p:nvGraphicFramePr>
          <p:cNvPr id="224" name="Google Shape;224;g3173174132b_0_111"/>
          <p:cNvGraphicFramePr/>
          <p:nvPr/>
        </p:nvGraphicFramePr>
        <p:xfrm>
          <a:off x="0" y="2285775"/>
          <a:ext cx="3000000" cy="3000000"/>
        </p:xfrm>
        <a:graphic>
          <a:graphicData uri="http://schemas.openxmlformats.org/drawingml/2006/table">
            <a:tbl>
              <a:tblPr>
                <a:noFill/>
                <a:tableStyleId>{125C32D5-F7C1-48FA-B560-93A3CA2F7CE0}</a:tableStyleId>
              </a:tblPr>
              <a:tblGrid>
                <a:gridCol w="1615700"/>
                <a:gridCol w="821050"/>
                <a:gridCol w="629500"/>
                <a:gridCol w="546400"/>
                <a:gridCol w="546850"/>
                <a:gridCol w="454200"/>
                <a:gridCol w="472875"/>
                <a:gridCol w="616675"/>
                <a:gridCol w="665575"/>
                <a:gridCol w="467125"/>
                <a:gridCol w="514200"/>
                <a:gridCol w="440550"/>
              </a:tblGrid>
              <a:tr h="23812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co_applicant_race_name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8125">
                <a:tc>
                  <a:txBody>
                    <a:bodyPr/>
                    <a:lstStyle/>
                    <a:p>
                      <a:pPr indent="0" lvl="0" marL="0" rtl="0" algn="l">
                        <a:lnSpc>
                          <a:spcPct val="115000"/>
                        </a:lnSpc>
                        <a:spcBef>
                          <a:spcPts val="0"/>
                        </a:spcBef>
                        <a:spcAft>
                          <a:spcPts val="0"/>
                        </a:spcAft>
                        <a:buNone/>
                      </a:pPr>
                      <a:r>
                        <a:rPr lang="vi-VN" sz="1100">
                          <a:solidFill>
                            <a:schemeClr val="dk1"/>
                          </a:solidFill>
                          <a:latin typeface="Calibri"/>
                          <a:ea typeface="Calibri"/>
                          <a:cs typeface="Calibri"/>
                          <a:sym typeface="Calibri"/>
                        </a:rPr>
                        <a:t>Black </a:t>
                      </a:r>
                      <a:endParaRPr sz="11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1984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0.73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1545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0.68</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439</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0.98</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3,52</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22,13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B</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-0.363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0,001</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38125">
                <a:tc>
                  <a:txBody>
                    <a:bodyPr/>
                    <a:lstStyle/>
                    <a:p>
                      <a:pPr indent="0" lvl="0" marL="0" rtl="0" algn="l">
                        <a:lnSpc>
                          <a:spcPct val="115000"/>
                        </a:lnSpc>
                        <a:spcBef>
                          <a:spcPts val="0"/>
                        </a:spcBef>
                        <a:spcAft>
                          <a:spcPts val="0"/>
                        </a:spcAft>
                        <a:buNone/>
                      </a:pPr>
                      <a:r>
                        <a:rPr lang="vi-VN" sz="1100">
                          <a:solidFill>
                            <a:schemeClr val="dk1"/>
                          </a:solidFill>
                          <a:latin typeface="Calibri"/>
                          <a:ea typeface="Calibri"/>
                          <a:cs typeface="Calibri"/>
                          <a:sym typeface="Calibri"/>
                        </a:rPr>
                        <a:t>American Indian</a:t>
                      </a:r>
                      <a:r>
                        <a:rPr lang="vi-VN" sz="1100">
                          <a:solidFill>
                            <a:schemeClr val="dk1"/>
                          </a:solidFill>
                          <a:latin typeface="Calibri"/>
                          <a:ea typeface="Calibri"/>
                          <a:cs typeface="Calibri"/>
                          <a:sym typeface="Calibri"/>
                        </a:rPr>
                        <a:t>/Alaska</a:t>
                      </a:r>
                      <a:endParaRPr sz="11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996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0.37</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791</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0.35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205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0.46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3,86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20,58</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B</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-0.271</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r>
              <a:tr h="238125">
                <a:tc>
                  <a:txBody>
                    <a:bodyPr/>
                    <a:lstStyle/>
                    <a:p>
                      <a:pPr indent="0" lvl="0" marL="0" rtl="0" algn="l">
                        <a:lnSpc>
                          <a:spcPct val="115000"/>
                        </a:lnSpc>
                        <a:spcBef>
                          <a:spcPts val="0"/>
                        </a:spcBef>
                        <a:spcAft>
                          <a:spcPts val="0"/>
                        </a:spcAft>
                        <a:buClr>
                          <a:schemeClr val="dk1"/>
                        </a:buClr>
                        <a:buSzPts val="1100"/>
                        <a:buFont typeface="Arial"/>
                        <a:buNone/>
                      </a:pPr>
                      <a:r>
                        <a:rPr lang="vi-VN" sz="1100">
                          <a:solidFill>
                            <a:schemeClr val="dk1"/>
                          </a:solidFill>
                          <a:latin typeface="Calibri"/>
                          <a:ea typeface="Calibri"/>
                          <a:cs typeface="Calibri"/>
                          <a:sym typeface="Calibri"/>
                        </a:rPr>
                        <a:t>Pacific Island</a:t>
                      </a:r>
                      <a:endParaRPr sz="11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1183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0.44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943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0.42</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240</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0.54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3,93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20,29</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B</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-0.252</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8125">
                <a:tc>
                  <a:txBody>
                    <a:bodyPr/>
                    <a:lstStyle/>
                    <a:p>
                      <a:pPr indent="0" lvl="0" marL="0" rtl="0" algn="l">
                        <a:lnSpc>
                          <a:spcPct val="115000"/>
                        </a:lnSpc>
                        <a:spcBef>
                          <a:spcPts val="0"/>
                        </a:spcBef>
                        <a:spcAft>
                          <a:spcPts val="0"/>
                        </a:spcAft>
                        <a:buNone/>
                      </a:pPr>
                      <a:r>
                        <a:rPr lang="vi-VN" sz="1100">
                          <a:solidFill>
                            <a:schemeClr val="dk1"/>
                          </a:solidFill>
                          <a:latin typeface="Calibri"/>
                          <a:ea typeface="Calibri"/>
                          <a:cs typeface="Calibri"/>
                          <a:sym typeface="Calibri"/>
                        </a:rPr>
                        <a:t>No co-applicant</a:t>
                      </a:r>
                      <a:endParaRPr sz="11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152966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56.46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124912</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55.22</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28054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62.73</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4,45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18,34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B</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-0.127</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0,01</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38125">
                <a:tc>
                  <a:txBody>
                    <a:bodyPr/>
                    <a:lstStyle/>
                    <a:p>
                      <a:pPr indent="0" lvl="0" marL="0" rtl="0" algn="l">
                        <a:lnSpc>
                          <a:spcPct val="115000"/>
                        </a:lnSpc>
                        <a:spcBef>
                          <a:spcPts val="0"/>
                        </a:spcBef>
                        <a:spcAft>
                          <a:spcPts val="0"/>
                        </a:spcAft>
                        <a:buNone/>
                      </a:pPr>
                      <a:r>
                        <a:rPr lang="vi-VN" sz="1100">
                          <a:solidFill>
                            <a:schemeClr val="dk1"/>
                          </a:solidFill>
                          <a:latin typeface="Calibri"/>
                          <a:ea typeface="Calibri"/>
                          <a:cs typeface="Calibri"/>
                          <a:sym typeface="Calibri"/>
                        </a:rPr>
                        <a:t>Asian</a:t>
                      </a:r>
                      <a:endParaRPr sz="11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10444</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3.86</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8755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3.87</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1689</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3.78</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5,18</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16,17</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G</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0.025</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solidFill>
                            <a:schemeClr val="dk1"/>
                          </a:solidFill>
                          <a:latin typeface="Calibri"/>
                          <a:ea typeface="Calibri"/>
                          <a:cs typeface="Calibri"/>
                          <a:sym typeface="Calibri"/>
                        </a:rPr>
                        <a:t>0</a:t>
                      </a:r>
                      <a:endParaRPr sz="1100">
                        <a:solidFill>
                          <a:schemeClr val="dk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81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White</a:t>
                      </a:r>
                      <a:endParaRPr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103345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38.15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89249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39.46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14096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31.52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r>
              <a:tr h="214300">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TOTAL</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214300">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812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co_applicant_race_name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r>
              <a:tr h="2381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No co-applicant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152966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124912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55.22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28054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62.73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-0.127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r>
              <a:tr h="2381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Minority races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14607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12034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5.75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17.61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-0,078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81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White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103345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38.15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89249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39.46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14096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31.52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AA84F"/>
                    </a:solidFill>
                  </a:tcPr>
                </a:tc>
              </a:tr>
              <a:tr h="238125">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TOTAL</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25" name="Google Shape;225;g3173174132b_0_111"/>
          <p:cNvPicPr preferRelativeResize="0"/>
          <p:nvPr/>
        </p:nvPicPr>
        <p:blipFill>
          <a:blip r:embed="rId3">
            <a:alphaModFix/>
          </a:blip>
          <a:stretch>
            <a:fillRect/>
          </a:stretch>
        </p:blipFill>
        <p:spPr>
          <a:xfrm>
            <a:off x="7828650" y="2429963"/>
            <a:ext cx="4321575" cy="3012024"/>
          </a:xfrm>
          <a:prstGeom prst="rect">
            <a:avLst/>
          </a:prstGeom>
          <a:noFill/>
          <a:ln>
            <a:noFill/>
          </a:ln>
        </p:spPr>
      </p:pic>
      <p:sp>
        <p:nvSpPr>
          <p:cNvPr id="226" name="Google Shape;226;g3173174132b_0_111"/>
          <p:cNvSpPr txBox="1"/>
          <p:nvPr/>
        </p:nvSpPr>
        <p:spPr>
          <a:xfrm>
            <a:off x="0" y="5965188"/>
            <a:ext cx="12192000" cy="89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vi-VN" sz="2300">
                <a:latin typeface="Calibri"/>
                <a:ea typeface="Calibri"/>
                <a:cs typeface="Calibri"/>
                <a:sym typeface="Calibri"/>
              </a:rPr>
              <a:t>Người đồng vay là người đứng tên chung với người vay, có trách nhiệm chia sẻ nghĩa vụ vay nợ, cũng như quyền lợi của khoản vay cả 2 đã đăng ký.</a:t>
            </a:r>
            <a:endParaRPr sz="23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19ad7737c9_0_15"/>
          <p:cNvSpPr txBox="1"/>
          <p:nvPr>
            <p:ph idx="12" type="sldNum"/>
          </p:nvPr>
        </p:nvSpPr>
        <p:spPr>
          <a:xfrm>
            <a:off x="9065987" y="64045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233" name="Google Shape;233;g319ad7737c9_0_15"/>
          <p:cNvSpPr txBox="1"/>
          <p:nvPr/>
        </p:nvSpPr>
        <p:spPr>
          <a:xfrm>
            <a:off x="0" y="76200"/>
            <a:ext cx="923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3600">
                <a:solidFill>
                  <a:schemeClr val="lt1"/>
                </a:solidFill>
                <a:latin typeface="Cambria"/>
                <a:ea typeface="Cambria"/>
                <a:cs typeface="Cambria"/>
                <a:sym typeface="Cambria"/>
              </a:rPr>
              <a:t>2.co_applicant_race_name</a:t>
            </a:r>
            <a:endParaRPr b="1" sz="3600">
              <a:solidFill>
                <a:schemeClr val="lt1"/>
              </a:solidFill>
            </a:endParaRPr>
          </a:p>
        </p:txBody>
      </p:sp>
      <p:sp>
        <p:nvSpPr>
          <p:cNvPr id="234" name="Google Shape;234;g319ad7737c9_0_15"/>
          <p:cNvSpPr txBox="1"/>
          <p:nvPr/>
        </p:nvSpPr>
        <p:spPr>
          <a:xfrm>
            <a:off x="0" y="1102188"/>
            <a:ext cx="12192000" cy="53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vi-VN" sz="2300">
                <a:latin typeface="Calibri"/>
                <a:ea typeface="Calibri"/>
                <a:cs typeface="Calibri"/>
                <a:sym typeface="Calibri"/>
              </a:rPr>
              <a:t>Cross 2 biến applicant_race_name và co_applicant_race_name</a:t>
            </a:r>
            <a:endParaRPr b="1" sz="2300">
              <a:solidFill>
                <a:srgbClr val="274E13"/>
              </a:solidFill>
              <a:latin typeface="Calibri"/>
              <a:ea typeface="Calibri"/>
              <a:cs typeface="Calibri"/>
              <a:sym typeface="Calibri"/>
            </a:endParaRPr>
          </a:p>
        </p:txBody>
      </p:sp>
      <p:graphicFrame>
        <p:nvGraphicFramePr>
          <p:cNvPr id="235" name="Google Shape;235;g319ad7737c9_0_15"/>
          <p:cNvGraphicFramePr/>
          <p:nvPr/>
        </p:nvGraphicFramePr>
        <p:xfrm>
          <a:off x="2688500" y="1724938"/>
          <a:ext cx="3000000" cy="3000000"/>
        </p:xfrm>
        <a:graphic>
          <a:graphicData uri="http://schemas.openxmlformats.org/drawingml/2006/table">
            <a:tbl>
              <a:tblPr>
                <a:noFill/>
                <a:tableStyleId>{125C32D5-F7C1-48FA-B560-93A3CA2F7CE0}</a:tableStyleId>
              </a:tblPr>
              <a:tblGrid>
                <a:gridCol w="1093275"/>
                <a:gridCol w="667450"/>
                <a:gridCol w="567650"/>
                <a:gridCol w="674325"/>
                <a:gridCol w="655725"/>
                <a:gridCol w="488200"/>
                <a:gridCol w="689275"/>
                <a:gridCol w="680450"/>
                <a:gridCol w="502175"/>
                <a:gridCol w="665925"/>
              </a:tblGrid>
              <a:tr h="304650">
                <a:tc rowSpan="3">
                  <a:txBody>
                    <a:bodyPr/>
                    <a:lstStyle/>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gridSpan="9">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co_applicant_race</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hMerge="1"/>
                <a:tc hMerge="1"/>
                <a:tc hMerge="1"/>
                <a:tc hMerge="1"/>
                <a:tc hMerge="1"/>
                <a:tc hMerge="1"/>
                <a:tc hMerge="1"/>
              </a:tr>
              <a:tr h="304650">
                <a:tc vMerge="1"/>
                <a:tc gridSpan="3">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No co-applicant</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hMerge="1"/>
                <a:tc gridSpan="3">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Minority races</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hMerge="1"/>
                <a:tc gridSpan="3">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White</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hMerge="1"/>
              </a:tr>
              <a:tr h="482925">
                <a:tc vMerge="1"/>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 bad</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 bad</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 bad</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vi-VN" sz="1200">
                          <a:solidFill>
                            <a:schemeClr val="dk1"/>
                          </a:solidFill>
                          <a:latin typeface="Calibri"/>
                          <a:ea typeface="Calibri"/>
                          <a:cs typeface="Calibri"/>
                          <a:sym typeface="Calibri"/>
                        </a:rPr>
                        <a:t>total</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77775">
                <a:tc>
                  <a:txBody>
                    <a:bodyPr/>
                    <a:lstStyle/>
                    <a:p>
                      <a:pPr indent="0" lvl="0" marL="0" rtl="0" algn="l">
                        <a:lnSpc>
                          <a:spcPct val="115000"/>
                        </a:lnSpc>
                        <a:spcBef>
                          <a:spcPts val="0"/>
                        </a:spcBef>
                        <a:spcAft>
                          <a:spcPts val="0"/>
                        </a:spcAft>
                        <a:buNone/>
                      </a:pPr>
                      <a:r>
                        <a:rPr b="1" lang="vi-VN" sz="1200">
                          <a:solidFill>
                            <a:schemeClr val="dk1"/>
                          </a:solidFill>
                          <a:latin typeface="Calibri"/>
                          <a:ea typeface="Calibri"/>
                          <a:cs typeface="Calibri"/>
                          <a:sym typeface="Calibri"/>
                        </a:rPr>
                        <a:t>applicant_race</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3949</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17687</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22.33%</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1854</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9925</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18.68%</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594</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3934</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rowSpan="2">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15.10%</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277775">
                <a:tc>
                  <a:txBody>
                    <a:bodyPr/>
                    <a:lstStyle/>
                    <a:p>
                      <a:pPr indent="0" lvl="0" marL="0" rtl="0" algn="l">
                        <a:lnSpc>
                          <a:spcPct val="115000"/>
                        </a:lnSpc>
                        <a:spcBef>
                          <a:spcPts val="0"/>
                        </a:spcBef>
                        <a:spcAft>
                          <a:spcPts val="0"/>
                        </a:spcAft>
                        <a:buNone/>
                      </a:pPr>
                      <a:r>
                        <a:rPr b="1" lang="vi-VN" sz="1200">
                          <a:solidFill>
                            <a:schemeClr val="dk1"/>
                          </a:solidFill>
                          <a:latin typeface="Calibri"/>
                          <a:ea typeface="Calibri"/>
                          <a:cs typeface="Calibri"/>
                          <a:sym typeface="Calibri"/>
                        </a:rPr>
                        <a:t>Minority races</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vMerge="1"/>
                <a:tc vMerge="1"/>
                <a:tc vMerge="1"/>
                <a:tc vMerge="1"/>
                <a:tc vMerge="1"/>
                <a:tc vMerge="1"/>
                <a:tc vMerge="1"/>
                <a:tc vMerge="1"/>
                <a:tc vMerge="1"/>
              </a:tr>
              <a:tr h="304650">
                <a:tc>
                  <a:txBody>
                    <a:bodyPr/>
                    <a:lstStyle/>
                    <a:p>
                      <a:pPr indent="0" lvl="0" marL="0" rtl="0" algn="l">
                        <a:lnSpc>
                          <a:spcPct val="115000"/>
                        </a:lnSpc>
                        <a:spcBef>
                          <a:spcPts val="0"/>
                        </a:spcBef>
                        <a:spcAft>
                          <a:spcPts val="0"/>
                        </a:spcAft>
                        <a:buNone/>
                      </a:pPr>
                      <a:r>
                        <a:rPr b="1" lang="vi-VN" sz="1200">
                          <a:solidFill>
                            <a:schemeClr val="dk1"/>
                          </a:solidFill>
                          <a:latin typeface="Calibri"/>
                          <a:ea typeface="Calibri"/>
                          <a:cs typeface="Calibri"/>
                          <a:sym typeface="Calibri"/>
                        </a:rPr>
                        <a:t>White</a:t>
                      </a:r>
                      <a:endParaRPr b="1" sz="1200">
                        <a:solidFill>
                          <a:schemeClr val="dk1"/>
                        </a:solidFill>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24105</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135279</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17.82%</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719</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4682</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15.36%</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13502</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99411</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solidFill>
                            <a:schemeClr val="dk1"/>
                          </a:solidFill>
                          <a:latin typeface="Calibri"/>
                          <a:ea typeface="Calibri"/>
                          <a:cs typeface="Calibri"/>
                          <a:sym typeface="Calibri"/>
                        </a:rPr>
                        <a:t>13.58%</a:t>
                      </a:r>
                      <a:endParaRPr sz="1200">
                        <a:solidFill>
                          <a:schemeClr val="dk1"/>
                        </a:solidFill>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4A853"/>
                    </a:solidFill>
                  </a:tcPr>
                </a:tc>
              </a:tr>
            </a:tbl>
          </a:graphicData>
        </a:graphic>
      </p:graphicFrame>
      <p:sp>
        <p:nvSpPr>
          <p:cNvPr id="236" name="Google Shape;236;g319ad7737c9_0_15"/>
          <p:cNvSpPr txBox="1"/>
          <p:nvPr/>
        </p:nvSpPr>
        <p:spPr>
          <a:xfrm>
            <a:off x="0" y="3761325"/>
            <a:ext cx="121920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Sự chênh lệch đáng kể trong thu nhập dẫn đến:</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➨Có người đồng vay thì khả năng phê duyệt cao hơn không có đồng vay</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➨Người vay-đồng vay đều thuộc nhóm da trắng có xác suất phê duyệt cao nhất.</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➨Người vay-đồng vay thuộc đều nhóm thiểu số có xác suất thấp hơn.</a:t>
            </a:r>
            <a:endParaRPr sz="23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73174132b_0_137"/>
          <p:cNvSpPr txBox="1"/>
          <p:nvPr>
            <p:ph type="title"/>
          </p:nvPr>
        </p:nvSpPr>
        <p:spPr>
          <a:xfrm>
            <a:off x="100" y="0"/>
            <a:ext cx="12192000" cy="5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3640">
                <a:latin typeface="Cambria"/>
                <a:ea typeface="Cambria"/>
                <a:cs typeface="Cambria"/>
                <a:sym typeface="Cambria"/>
              </a:rPr>
              <a:t>3-4</a:t>
            </a:r>
            <a:r>
              <a:rPr b="1" lang="vi-VN" sz="3640">
                <a:latin typeface="Cambria"/>
                <a:ea typeface="Cambria"/>
                <a:cs typeface="Cambria"/>
                <a:sym typeface="Cambria"/>
              </a:rPr>
              <a:t>.</a:t>
            </a:r>
            <a:r>
              <a:rPr lang="vi-VN" sz="3640">
                <a:latin typeface="Cambria"/>
                <a:ea typeface="Cambria"/>
                <a:cs typeface="Cambria"/>
                <a:sym typeface="Cambria"/>
              </a:rPr>
              <a:t>applicant_sex vs co_applicant_sex </a:t>
            </a:r>
            <a:endParaRPr sz="3640"/>
          </a:p>
        </p:txBody>
      </p:sp>
      <p:sp>
        <p:nvSpPr>
          <p:cNvPr id="243" name="Google Shape;243;g3173174132b_0_137"/>
          <p:cNvSpPr txBox="1"/>
          <p:nvPr/>
        </p:nvSpPr>
        <p:spPr>
          <a:xfrm>
            <a:off x="0" y="951113"/>
            <a:ext cx="12192000" cy="160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vi-VN" sz="2300">
                <a:latin typeface="Calibri"/>
                <a:ea typeface="Calibri"/>
                <a:cs typeface="Calibri"/>
                <a:sym typeface="Calibri"/>
              </a:rPr>
              <a:t>Information value = </a:t>
            </a:r>
            <a:r>
              <a:rPr b="1" lang="vi-VN" sz="2300">
                <a:solidFill>
                  <a:srgbClr val="FF0000"/>
                </a:solidFill>
                <a:latin typeface="Calibri"/>
                <a:ea typeface="Calibri"/>
                <a:cs typeface="Calibri"/>
                <a:sym typeface="Calibri"/>
              </a:rPr>
              <a:t>0.015</a:t>
            </a:r>
            <a:r>
              <a:rPr b="1" lang="vi-VN" sz="2300">
                <a:solidFill>
                  <a:schemeClr val="dk1"/>
                </a:solidFill>
                <a:latin typeface="Calibri"/>
                <a:ea typeface="Calibri"/>
                <a:cs typeface="Calibri"/>
                <a:sym typeface="Calibri"/>
              </a:rPr>
              <a:t>;</a:t>
            </a:r>
            <a:r>
              <a:rPr b="1" lang="vi-VN" sz="2300">
                <a:solidFill>
                  <a:srgbClr val="FF0000"/>
                </a:solidFill>
                <a:latin typeface="Calibri"/>
                <a:ea typeface="Calibri"/>
                <a:cs typeface="Calibri"/>
                <a:sym typeface="Calibri"/>
              </a:rPr>
              <a:t> 0.029</a:t>
            </a:r>
            <a:endParaRPr b="1" sz="2300">
              <a:solidFill>
                <a:srgbClr val="FF0000"/>
              </a:solidFill>
              <a:latin typeface="Calibri"/>
              <a:ea typeface="Calibri"/>
              <a:cs typeface="Calibri"/>
              <a:sym typeface="Calibri"/>
            </a:endParaRPr>
          </a:p>
          <a:p>
            <a:pPr indent="0" lvl="0" marL="0" rtl="0" algn="l">
              <a:lnSpc>
                <a:spcPct val="100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Giới tính của người vay và người đồng vay (Nam/Male hoặc Nữ/Female)</a:t>
            </a:r>
            <a:endParaRPr sz="2300">
              <a:latin typeface="Calibri"/>
              <a:ea typeface="Calibri"/>
              <a:cs typeface="Calibri"/>
              <a:sym typeface="Calibri"/>
            </a:endParaRPr>
          </a:p>
          <a:p>
            <a:pPr indent="0" lvl="0" marL="0" rtl="0" algn="l">
              <a:lnSpc>
                <a:spcPct val="100000"/>
              </a:lnSpc>
              <a:spcBef>
                <a:spcPts val="0"/>
              </a:spcBef>
              <a:spcAft>
                <a:spcPts val="0"/>
              </a:spcAft>
              <a:buNone/>
            </a:pP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Nếu không có người đồng vay thì </a:t>
            </a:r>
            <a:r>
              <a:rPr b="1" lang="vi-VN" sz="2300">
                <a:solidFill>
                  <a:schemeClr val="dk1"/>
                </a:solidFill>
                <a:latin typeface="Calibri"/>
                <a:ea typeface="Calibri"/>
                <a:cs typeface="Calibri"/>
                <a:sym typeface="Calibri"/>
              </a:rPr>
              <a:t>co_applicant_sex = ‘No co-applicant’</a:t>
            </a:r>
            <a:endParaRPr b="1" sz="2300">
              <a:latin typeface="Calibri"/>
              <a:ea typeface="Calibri"/>
              <a:cs typeface="Calibri"/>
              <a:sym typeface="Calibri"/>
            </a:endParaRPr>
          </a:p>
          <a:p>
            <a:pPr indent="0" lvl="0" marL="0" rtl="0" algn="l">
              <a:lnSpc>
                <a:spcPct val="100000"/>
              </a:lnSpc>
              <a:spcBef>
                <a:spcPts val="0"/>
              </a:spcBef>
              <a:spcAft>
                <a:spcPts val="0"/>
              </a:spcAft>
              <a:buNone/>
            </a:pPr>
            <a:r>
              <a:t/>
            </a:r>
            <a:endParaRPr sz="2300">
              <a:latin typeface="Calibri"/>
              <a:ea typeface="Calibri"/>
              <a:cs typeface="Calibri"/>
              <a:sym typeface="Calibri"/>
            </a:endParaRPr>
          </a:p>
        </p:txBody>
      </p:sp>
      <p:pic>
        <p:nvPicPr>
          <p:cNvPr id="244" name="Google Shape;244;g3173174132b_0_137"/>
          <p:cNvPicPr preferRelativeResize="0"/>
          <p:nvPr/>
        </p:nvPicPr>
        <p:blipFill>
          <a:blip r:embed="rId3">
            <a:alphaModFix/>
          </a:blip>
          <a:stretch>
            <a:fillRect/>
          </a:stretch>
        </p:blipFill>
        <p:spPr>
          <a:xfrm>
            <a:off x="7712354" y="3563625"/>
            <a:ext cx="4479646" cy="3294374"/>
          </a:xfrm>
          <a:prstGeom prst="rect">
            <a:avLst/>
          </a:prstGeom>
          <a:noFill/>
          <a:ln>
            <a:noFill/>
          </a:ln>
        </p:spPr>
      </p:pic>
      <p:pic>
        <p:nvPicPr>
          <p:cNvPr id="245" name="Google Shape;245;g3173174132b_0_137"/>
          <p:cNvPicPr preferRelativeResize="0"/>
          <p:nvPr/>
        </p:nvPicPr>
        <p:blipFill>
          <a:blip r:embed="rId4">
            <a:alphaModFix/>
          </a:blip>
          <a:stretch>
            <a:fillRect/>
          </a:stretch>
        </p:blipFill>
        <p:spPr>
          <a:xfrm>
            <a:off x="105850" y="2304264"/>
            <a:ext cx="3276029" cy="3294374"/>
          </a:xfrm>
          <a:prstGeom prst="rect">
            <a:avLst/>
          </a:prstGeom>
          <a:noFill/>
          <a:ln>
            <a:noFill/>
          </a:ln>
        </p:spPr>
      </p:pic>
      <p:graphicFrame>
        <p:nvGraphicFramePr>
          <p:cNvPr id="246" name="Google Shape;246;g3173174132b_0_137"/>
          <p:cNvGraphicFramePr/>
          <p:nvPr/>
        </p:nvGraphicFramePr>
        <p:xfrm>
          <a:off x="0" y="5715000"/>
          <a:ext cx="3000000" cy="3000000"/>
        </p:xfrm>
        <a:graphic>
          <a:graphicData uri="http://schemas.openxmlformats.org/drawingml/2006/table">
            <a:tbl>
              <a:tblPr>
                <a:noFill/>
                <a:tableStyleId>{125C32D5-F7C1-48FA-B560-93A3CA2F7CE0}</a:tableStyleId>
              </a:tblPr>
              <a:tblGrid>
                <a:gridCol w="1478700"/>
                <a:gridCol w="644650"/>
                <a:gridCol w="599500"/>
                <a:gridCol w="625500"/>
                <a:gridCol w="632375"/>
                <a:gridCol w="523900"/>
                <a:gridCol w="471525"/>
                <a:gridCol w="621875"/>
                <a:gridCol w="647850"/>
                <a:gridCol w="488375"/>
                <a:gridCol w="528000"/>
                <a:gridCol w="450100"/>
              </a:tblGrid>
              <a:tr h="21907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co_applicant_sex_name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No co-applicant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152966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124912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55.22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28054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62.73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-0.127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Female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94662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34.94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81816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12846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28.72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Male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23290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8.60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19467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8.61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3823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8.55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TOTAL</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47" name="Google Shape;247;g3173174132b_0_137"/>
          <p:cNvGraphicFramePr/>
          <p:nvPr/>
        </p:nvGraphicFramePr>
        <p:xfrm>
          <a:off x="3705325" y="2379213"/>
          <a:ext cx="3000000" cy="3000000"/>
        </p:xfrm>
        <a:graphic>
          <a:graphicData uri="http://schemas.openxmlformats.org/drawingml/2006/table">
            <a:tbl>
              <a:tblPr>
                <a:noFill/>
                <a:tableStyleId>{125C32D5-F7C1-48FA-B560-93A3CA2F7CE0}</a:tableStyleId>
              </a:tblPr>
              <a:tblGrid>
                <a:gridCol w="1851175"/>
                <a:gridCol w="689375"/>
                <a:gridCol w="726525"/>
                <a:gridCol w="638175"/>
                <a:gridCol w="590550"/>
                <a:gridCol w="571500"/>
                <a:gridCol w="523875"/>
                <a:gridCol w="714375"/>
                <a:gridCol w="647700"/>
                <a:gridCol w="457200"/>
                <a:gridCol w="581025"/>
                <a:gridCol w="495300"/>
              </a:tblGrid>
              <a:tr h="219075">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applicant_sex_name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Female</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63771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23.54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51238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22.65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12533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28.02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4,09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-0.213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Male</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207147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76.46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174957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77.35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32190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71.98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5,44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19ad7737c9_0_4"/>
          <p:cNvSpPr txBox="1"/>
          <p:nvPr>
            <p:ph type="title"/>
          </p:nvPr>
        </p:nvSpPr>
        <p:spPr>
          <a:xfrm>
            <a:off x="100" y="0"/>
            <a:ext cx="12192000" cy="5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3640">
                <a:latin typeface="Cambria"/>
                <a:ea typeface="Cambria"/>
                <a:cs typeface="Cambria"/>
                <a:sym typeface="Cambria"/>
              </a:rPr>
              <a:t>3-4</a:t>
            </a:r>
            <a:r>
              <a:rPr b="1" lang="vi-VN" sz="3640">
                <a:latin typeface="Cambria"/>
                <a:ea typeface="Cambria"/>
                <a:cs typeface="Cambria"/>
                <a:sym typeface="Cambria"/>
              </a:rPr>
              <a:t>.</a:t>
            </a:r>
            <a:r>
              <a:rPr lang="vi-VN" sz="3640">
                <a:latin typeface="Cambria"/>
                <a:ea typeface="Cambria"/>
                <a:cs typeface="Cambria"/>
                <a:sym typeface="Cambria"/>
              </a:rPr>
              <a:t>applicant_sex</a:t>
            </a:r>
            <a:r>
              <a:rPr lang="vi-VN" sz="3640">
                <a:latin typeface="Cambria"/>
                <a:ea typeface="Cambria"/>
                <a:cs typeface="Cambria"/>
                <a:sym typeface="Cambria"/>
              </a:rPr>
              <a:t>_name</a:t>
            </a:r>
            <a:r>
              <a:rPr lang="vi-VN" sz="3640">
                <a:latin typeface="Cambria"/>
                <a:ea typeface="Cambria"/>
                <a:cs typeface="Cambria"/>
                <a:sym typeface="Cambria"/>
              </a:rPr>
              <a:t> vs co_applicant_sex_name </a:t>
            </a:r>
            <a:endParaRPr sz="3640"/>
          </a:p>
        </p:txBody>
      </p:sp>
      <p:graphicFrame>
        <p:nvGraphicFramePr>
          <p:cNvPr id="254" name="Google Shape;254;g319ad7737c9_0_4"/>
          <p:cNvGraphicFramePr/>
          <p:nvPr/>
        </p:nvGraphicFramePr>
        <p:xfrm>
          <a:off x="0" y="1565525"/>
          <a:ext cx="3000000" cy="3000000"/>
        </p:xfrm>
        <a:graphic>
          <a:graphicData uri="http://schemas.openxmlformats.org/drawingml/2006/table">
            <a:tbl>
              <a:tblPr>
                <a:noFill/>
                <a:tableStyleId>{125C32D5-F7C1-48FA-B560-93A3CA2F7CE0}</a:tableStyleId>
              </a:tblPr>
              <a:tblGrid>
                <a:gridCol w="1046600"/>
                <a:gridCol w="723950"/>
                <a:gridCol w="595225"/>
                <a:gridCol w="716900"/>
                <a:gridCol w="707150"/>
                <a:gridCol w="552675"/>
                <a:gridCol w="724825"/>
                <a:gridCol w="768775"/>
                <a:gridCol w="542175"/>
                <a:gridCol w="826525"/>
              </a:tblGrid>
              <a:tr h="261075">
                <a:tc rowSpan="3">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gridSpan="9">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co_applicant_sex_name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hMerge="1"/>
                <a:tc hMerge="1"/>
                <a:tc hMerge="1"/>
                <a:tc hMerge="1"/>
                <a:tc hMerge="1"/>
                <a:tc hMerge="1"/>
                <a:tc hMerge="1"/>
                <a:tc hMerge="1"/>
              </a:tr>
              <a:tr h="261075">
                <a:tc vMerge="1"/>
                <a:tc gridSpan="3">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No co-applicant</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hMerge="1"/>
                <a:tc hMerge="1"/>
                <a:tc gridSpan="3">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Male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hMerge="1"/>
                <a:tc hMerge="1"/>
                <a:tc gridSpan="3">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Female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hMerge="1"/>
                <a:tc hMerge="1"/>
              </a:tr>
              <a:tr h="261075">
                <a:tc vMerge="1"/>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 bad</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 bad</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 bad</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bad_rate</a:t>
                      </a:r>
                      <a:endParaRPr b="1" sz="12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r>
              <a:tr h="261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applicant_sex</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8812</a:t>
                      </a:r>
                      <a:endParaRPr sz="1200">
                        <a:latin typeface="Calibri"/>
                        <a:ea typeface="Calibri"/>
                        <a:cs typeface="Calibri"/>
                        <a:sym typeface="Calibri"/>
                      </a:endParaRPr>
                    </a:p>
                  </a:txBody>
                  <a:tcPr marT="19050" marB="19050" marR="28575" marL="28575" anchor="b">
                    <a:lnL cap="flat" cmpd="sng" w="9525">
                      <a:solidFill>
                        <a:srgbClr val="B0B7BB"/>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40794</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21.60%</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3379</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6AA84F"/>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20795</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6AA84F"/>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16.25%</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6AA84F"/>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342</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1C232"/>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2182</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1C232"/>
                    </a:solidFill>
                  </a:tcPr>
                </a:tc>
                <a:tc rowSpan="2">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15.67%</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1C232"/>
                    </a:solidFill>
                  </a:tcPr>
                </a:tc>
              </a:tr>
              <a:tr h="261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Female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DF2F9"/>
                    </a:solidFill>
                  </a:tcPr>
                </a:tc>
                <a:tc vMerge="1"/>
                <a:tc vMerge="1"/>
                <a:tc vMerge="1"/>
                <a:tc vMerge="1"/>
                <a:tc vMerge="1"/>
                <a:tc vMerge="1"/>
                <a:tc vMerge="1"/>
                <a:tc vMerge="1"/>
                <a:tc vMerge="1"/>
              </a:tr>
              <a:tr h="261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Male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19242</a:t>
                      </a:r>
                      <a:endParaRPr sz="1200">
                        <a:latin typeface="Calibri"/>
                        <a:ea typeface="Calibri"/>
                        <a:cs typeface="Calibri"/>
                        <a:sym typeface="Calibri"/>
                      </a:endParaRPr>
                    </a:p>
                  </a:txBody>
                  <a:tcPr marT="19050" marB="19050" marR="28575" marL="28575" anchor="b">
                    <a:lnL cap="flat" cmpd="sng" w="9525">
                      <a:solidFill>
                        <a:srgbClr val="B0B7BB"/>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112172</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17.15%</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444</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2495</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17.80%</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12504</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92480</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13.52%</a:t>
                      </a:r>
                      <a:endParaRPr sz="12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bl>
          </a:graphicData>
        </a:graphic>
      </p:graphicFrame>
      <p:sp>
        <p:nvSpPr>
          <p:cNvPr id="255" name="Google Shape;255;g319ad7737c9_0_4"/>
          <p:cNvSpPr txBox="1"/>
          <p:nvPr/>
        </p:nvSpPr>
        <p:spPr>
          <a:xfrm>
            <a:off x="0" y="3345725"/>
            <a:ext cx="12192000" cy="176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VN" sz="2300">
                <a:solidFill>
                  <a:schemeClr val="dk1"/>
                </a:solidFill>
                <a:latin typeface="Calibri"/>
                <a:ea typeface="Calibri"/>
                <a:cs typeface="Calibri"/>
                <a:sym typeface="Calibri"/>
              </a:rPr>
              <a:t>-Có sự chênh lệch tương đối về xác suất vay giữa các nhóm giới tính. Tuy nhiên nguyên nhân đến từ chênh lệch về thu nhập giữa 2 giới.</a:t>
            </a:r>
            <a:endParaRPr sz="23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VN" sz="2300">
                <a:solidFill>
                  <a:schemeClr val="dk1"/>
                </a:solidFill>
                <a:latin typeface="Calibri"/>
                <a:ea typeface="Calibri"/>
                <a:cs typeface="Calibri"/>
                <a:sym typeface="Calibri"/>
              </a:rPr>
              <a:t>-Không có sự phân biệt giới tính của người vay.</a:t>
            </a:r>
            <a:endParaRPr sz="23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VN" sz="2300">
                <a:solidFill>
                  <a:schemeClr val="dk1"/>
                </a:solidFill>
                <a:latin typeface="Calibri"/>
                <a:ea typeface="Calibri"/>
                <a:cs typeface="Calibri"/>
                <a:sym typeface="Calibri"/>
              </a:rPr>
              <a:t>-Đơn không có người đồng vay có xác suất phê duyệt thấp hơn đáng kể so với có người đồng vay.</a:t>
            </a:r>
            <a:endParaRPr sz="2300">
              <a:latin typeface="Calibri"/>
              <a:ea typeface="Calibri"/>
              <a:cs typeface="Calibri"/>
              <a:sym typeface="Calibri"/>
            </a:endParaRPr>
          </a:p>
        </p:txBody>
      </p:sp>
      <p:sp>
        <p:nvSpPr>
          <p:cNvPr id="256" name="Google Shape;256;g319ad7737c9_0_4"/>
          <p:cNvSpPr txBox="1"/>
          <p:nvPr/>
        </p:nvSpPr>
        <p:spPr>
          <a:xfrm>
            <a:off x="0" y="5105825"/>
            <a:ext cx="121920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➨Người vay-đồng vay khác giới thì có khả năng phê duyệt cao hơn, vì đây là khoản vay mua nhà nên những trường hợp này thường sẽ là các cặp vợ-chồng.</a:t>
            </a:r>
            <a:endParaRPr sz="2300">
              <a:solidFill>
                <a:schemeClr val="dk1"/>
              </a:solidFill>
              <a:latin typeface="Calibri"/>
              <a:ea typeface="Calibri"/>
              <a:cs typeface="Calibri"/>
              <a:sym typeface="Calibri"/>
            </a:endParaRPr>
          </a:p>
        </p:txBody>
      </p:sp>
      <p:sp>
        <p:nvSpPr>
          <p:cNvPr id="257" name="Google Shape;257;g319ad7737c9_0_4"/>
          <p:cNvSpPr txBox="1"/>
          <p:nvPr/>
        </p:nvSpPr>
        <p:spPr>
          <a:xfrm>
            <a:off x="100" y="1026725"/>
            <a:ext cx="12192000" cy="538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300">
                <a:solidFill>
                  <a:schemeClr val="dk1"/>
                </a:solidFill>
                <a:latin typeface="Calibri"/>
                <a:ea typeface="Calibri"/>
                <a:cs typeface="Calibri"/>
                <a:sym typeface="Calibri"/>
              </a:rPr>
              <a:t>Cross 2 biến applicant_sex_name và co_applicant_sex_name: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173174132b_0_48"/>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a:t>
            </a:r>
            <a:r>
              <a:rPr lang="vi-VN">
                <a:latin typeface="Cambria"/>
                <a:ea typeface="Cambria"/>
                <a:cs typeface="Cambria"/>
                <a:sym typeface="Cambria"/>
              </a:rPr>
              <a:t>have_co_applicant?</a:t>
            </a:r>
            <a:r>
              <a:rPr lang="vi-VN">
                <a:latin typeface="Cambria"/>
                <a:ea typeface="Cambria"/>
                <a:cs typeface="Cambria"/>
                <a:sym typeface="Cambria"/>
              </a:rPr>
              <a:t> (Tạo biến mới)</a:t>
            </a:r>
            <a:endParaRPr/>
          </a:p>
        </p:txBody>
      </p:sp>
      <p:sp>
        <p:nvSpPr>
          <p:cNvPr id="264" name="Google Shape;264;g3173174132b_0_48"/>
          <p:cNvSpPr txBox="1"/>
          <p:nvPr/>
        </p:nvSpPr>
        <p:spPr>
          <a:xfrm>
            <a:off x="0" y="857991"/>
            <a:ext cx="12192000" cy="25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Cách thức: </a:t>
            </a:r>
            <a:r>
              <a:rPr lang="vi-VN" sz="2300">
                <a:latin typeface="Calibri"/>
                <a:ea typeface="Calibri"/>
                <a:cs typeface="Calibri"/>
                <a:sym typeface="Calibri"/>
              </a:rPr>
              <a:t>dựa vào việc biến </a:t>
            </a:r>
            <a:r>
              <a:rPr b="1" lang="vi-VN" sz="2300">
                <a:latin typeface="Calibri"/>
                <a:ea typeface="Calibri"/>
                <a:cs typeface="Calibri"/>
                <a:sym typeface="Calibri"/>
              </a:rPr>
              <a:t>co_applicant_race_name</a:t>
            </a:r>
            <a:r>
              <a:rPr lang="vi-VN" sz="2300">
                <a:latin typeface="Calibri"/>
                <a:ea typeface="Calibri"/>
                <a:cs typeface="Calibri"/>
                <a:sym typeface="Calibri"/>
              </a:rPr>
              <a:t> có chứa “No co-applicant” hay không.</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Xác định xem liệu </a:t>
            </a:r>
            <a:r>
              <a:rPr b="1" lang="vi-VN" sz="2300">
                <a:latin typeface="Calibri"/>
                <a:ea typeface="Calibri"/>
                <a:cs typeface="Calibri"/>
                <a:sym typeface="Calibri"/>
              </a:rPr>
              <a:t>đơn vay này có người đồng vay hay không?</a:t>
            </a:r>
            <a:endParaRPr b="1" sz="2300">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chemeClr val="dk1"/>
                </a:solidFill>
                <a:latin typeface="Calibri"/>
                <a:ea typeface="Calibri"/>
                <a:cs typeface="Calibri"/>
                <a:sym typeface="Calibri"/>
              </a:rPr>
              <a:t>➨</a:t>
            </a:r>
            <a:r>
              <a:rPr lang="vi-VN" sz="2300">
                <a:solidFill>
                  <a:schemeClr val="dk1"/>
                </a:solidFill>
                <a:latin typeface="Calibri"/>
                <a:ea typeface="Calibri"/>
                <a:cs typeface="Calibri"/>
                <a:sym typeface="Calibri"/>
              </a:rPr>
              <a:t>Không vi phạm nguyên tắc chống phân biệt, chỉ có mục đích xác định số lượng người vay.</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chemeClr val="dk1"/>
                </a:solidFill>
                <a:latin typeface="Calibri"/>
                <a:ea typeface="Calibri"/>
                <a:cs typeface="Calibri"/>
                <a:sym typeface="Calibri"/>
              </a:rPr>
              <a:t>Information value: </a:t>
            </a:r>
            <a:r>
              <a:rPr b="1" lang="vi-VN" sz="2300">
                <a:solidFill>
                  <a:srgbClr val="FF0000"/>
                </a:solidFill>
                <a:latin typeface="Calibri"/>
                <a:ea typeface="Calibri"/>
                <a:cs typeface="Calibri"/>
                <a:sym typeface="Calibri"/>
              </a:rPr>
              <a:t>0.024 (Yếu)</a:t>
            </a:r>
            <a:endParaRPr b="1" sz="23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chemeClr val="dk1"/>
                </a:solidFill>
                <a:latin typeface="Calibri"/>
                <a:ea typeface="Calibri"/>
                <a:cs typeface="Calibri"/>
                <a:sym typeface="Calibri"/>
              </a:rPr>
              <a:t>Kỳ vọng: </a:t>
            </a:r>
            <a:r>
              <a:rPr lang="vi-VN" sz="2300">
                <a:solidFill>
                  <a:schemeClr val="dk1"/>
                </a:solidFill>
                <a:latin typeface="Calibri"/>
                <a:ea typeface="Calibri"/>
                <a:cs typeface="Calibri"/>
                <a:sym typeface="Calibri"/>
              </a:rPr>
              <a:t>Nếu đơn vay có người đồng vay, khả năng trả nợ sẽ tốt hơn khi 2 người cùng chia sẻ chung nghĩa vụ, gia tăng xác suất phê duyệt.</a:t>
            </a:r>
            <a:endParaRPr sz="2300">
              <a:solidFill>
                <a:schemeClr val="dk1"/>
              </a:solidFill>
              <a:latin typeface="Calibri"/>
              <a:ea typeface="Calibri"/>
              <a:cs typeface="Calibri"/>
              <a:sym typeface="Calibri"/>
            </a:endParaRPr>
          </a:p>
        </p:txBody>
      </p:sp>
      <p:pic>
        <p:nvPicPr>
          <p:cNvPr id="265" name="Google Shape;265;g3173174132b_0_48"/>
          <p:cNvPicPr preferRelativeResize="0"/>
          <p:nvPr/>
        </p:nvPicPr>
        <p:blipFill>
          <a:blip r:embed="rId3">
            <a:alphaModFix/>
          </a:blip>
          <a:stretch>
            <a:fillRect/>
          </a:stretch>
        </p:blipFill>
        <p:spPr>
          <a:xfrm>
            <a:off x="0" y="3559375"/>
            <a:ext cx="4142276" cy="3298624"/>
          </a:xfrm>
          <a:prstGeom prst="rect">
            <a:avLst/>
          </a:prstGeom>
          <a:noFill/>
          <a:ln>
            <a:noFill/>
          </a:ln>
        </p:spPr>
      </p:pic>
      <p:graphicFrame>
        <p:nvGraphicFramePr>
          <p:cNvPr id="266" name="Google Shape;266;g3173174132b_0_48"/>
          <p:cNvGraphicFramePr/>
          <p:nvPr/>
        </p:nvGraphicFramePr>
        <p:xfrm>
          <a:off x="4142275" y="3647375"/>
          <a:ext cx="3000000" cy="3000000"/>
        </p:xfrm>
        <a:graphic>
          <a:graphicData uri="http://schemas.openxmlformats.org/drawingml/2006/table">
            <a:tbl>
              <a:tblPr>
                <a:noFill/>
                <a:tableStyleId>{125C32D5-F7C1-48FA-B560-93A3CA2F7CE0}</a:tableStyleId>
              </a:tblPr>
              <a:tblGrid>
                <a:gridCol w="1426275"/>
                <a:gridCol w="647175"/>
                <a:gridCol w="629125"/>
                <a:gridCol w="661850"/>
                <a:gridCol w="692950"/>
                <a:gridCol w="597750"/>
                <a:gridCol w="564950"/>
                <a:gridCol w="672200"/>
                <a:gridCol w="633000"/>
                <a:gridCol w="502775"/>
                <a:gridCol w="529275"/>
                <a:gridCol w="492400"/>
              </a:tblGrid>
              <a:tr h="3230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have_co_applicant</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G+B</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Percent</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Good</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Good</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Bad</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G/B Odd</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 rate</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Index</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WOE</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IV</a:t>
                      </a:r>
                      <a:endParaRPr b="1" sz="13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230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no</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152966</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56.46</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124912</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55.22</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28054</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62.73</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4.45</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18.34</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B</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-0,127</a:t>
                      </a:r>
                      <a:endParaRPr sz="13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3230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yes</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117952</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43.54</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101283</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44.78</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16669</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37.27</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6.08</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14.13</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0,183</a:t>
                      </a:r>
                      <a:endParaRPr sz="13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0,014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230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TOTAL</a:t>
                      </a:r>
                      <a:endParaRPr b="1" sz="13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270918</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226195</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44723</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5,06</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16,51</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7" name="Google Shape;267;g3173174132b_0_48"/>
          <p:cNvSpPr txBox="1"/>
          <p:nvPr/>
        </p:nvSpPr>
        <p:spPr>
          <a:xfrm>
            <a:off x="3972400" y="5119150"/>
            <a:ext cx="82197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a:solidFill>
                  <a:schemeClr val="dk1"/>
                </a:solidFill>
                <a:latin typeface="Calibri"/>
                <a:ea typeface="Calibri"/>
                <a:cs typeface="Calibri"/>
                <a:sym typeface="Calibri"/>
              </a:rPr>
              <a:t>➨</a:t>
            </a:r>
            <a:r>
              <a:rPr lang="vi-VN" sz="2300">
                <a:solidFill>
                  <a:schemeClr val="dk1"/>
                </a:solidFill>
                <a:latin typeface="Calibri"/>
                <a:ea typeface="Calibri"/>
                <a:cs typeface="Calibri"/>
                <a:sym typeface="Calibri"/>
              </a:rPr>
              <a:t>Khi có 2 người cùng chia sẻ khoản vay, nghĩa vụ thanh toán, tính minh bạch và khả năng tài chính của người vay sẽ được gia tăng đáng kể, khiến xác suất được phê duyệt sẽ cao hơn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16ac31a6f7_0_22"/>
          <p:cNvSpPr txBox="1"/>
          <p:nvPr>
            <p:ph idx="12" type="sldNum"/>
          </p:nvPr>
        </p:nvSpPr>
        <p:spPr>
          <a:xfrm>
            <a:off x="9065987" y="6328301"/>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vi-VN"/>
              <a:t>‹#›</a:t>
            </a:fld>
            <a:endParaRPr/>
          </a:p>
        </p:txBody>
      </p:sp>
      <p:sp>
        <p:nvSpPr>
          <p:cNvPr id="273" name="Google Shape;273;g316ac31a6f7_0_22"/>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6</a:t>
            </a:r>
            <a:r>
              <a:rPr b="1" lang="vi-VN" sz="3600">
                <a:latin typeface="Cambria"/>
                <a:ea typeface="Cambria"/>
                <a:cs typeface="Cambria"/>
                <a:sym typeface="Cambria"/>
              </a:rPr>
              <a:t>.</a:t>
            </a:r>
            <a:r>
              <a:rPr lang="vi-VN">
                <a:latin typeface="Cambria"/>
                <a:ea typeface="Cambria"/>
                <a:cs typeface="Cambria"/>
                <a:sym typeface="Cambria"/>
              </a:rPr>
              <a:t>applicant</a:t>
            </a:r>
            <a:r>
              <a:rPr lang="vi-VN">
                <a:latin typeface="Cambria"/>
                <a:ea typeface="Cambria"/>
                <a:cs typeface="Cambria"/>
                <a:sym typeface="Cambria"/>
              </a:rPr>
              <a:t>_income </a:t>
            </a:r>
            <a:endParaRPr/>
          </a:p>
        </p:txBody>
      </p:sp>
      <p:pic>
        <p:nvPicPr>
          <p:cNvPr id="274" name="Google Shape;274;g316ac31a6f7_0_22"/>
          <p:cNvPicPr preferRelativeResize="0"/>
          <p:nvPr/>
        </p:nvPicPr>
        <p:blipFill>
          <a:blip r:embed="rId3">
            <a:alphaModFix/>
          </a:blip>
          <a:stretch>
            <a:fillRect/>
          </a:stretch>
        </p:blipFill>
        <p:spPr>
          <a:xfrm>
            <a:off x="1151425" y="1485350"/>
            <a:ext cx="10759451" cy="4229650"/>
          </a:xfrm>
          <a:prstGeom prst="rect">
            <a:avLst/>
          </a:prstGeom>
          <a:noFill/>
          <a:ln>
            <a:noFill/>
          </a:ln>
        </p:spPr>
      </p:pic>
      <p:sp>
        <p:nvSpPr>
          <p:cNvPr id="275" name="Google Shape;275;g316ac31a6f7_0_22"/>
          <p:cNvSpPr txBox="1"/>
          <p:nvPr/>
        </p:nvSpPr>
        <p:spPr>
          <a:xfrm>
            <a:off x="0" y="5505000"/>
            <a:ext cx="12192000" cy="1353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300" u="sng">
                <a:solidFill>
                  <a:schemeClr val="dk1"/>
                </a:solidFill>
                <a:latin typeface="Calibri"/>
                <a:ea typeface="Calibri"/>
                <a:cs typeface="Calibri"/>
                <a:sym typeface="Calibri"/>
              </a:rPr>
              <a:t>Kỳ vọng:</a:t>
            </a: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Giá trị Income càng cao thì khả năng phê duyệt càng lớn. </a:t>
            </a:r>
            <a:endParaRPr sz="23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VN" sz="2300">
                <a:solidFill>
                  <a:schemeClr val="dk1"/>
                </a:solidFill>
                <a:highlight>
                  <a:schemeClr val="lt1"/>
                </a:highlight>
                <a:latin typeface="Calibri"/>
                <a:ea typeface="Calibri"/>
                <a:cs typeface="Calibri"/>
                <a:sym typeface="Calibri"/>
              </a:rPr>
              <a:t>⇨</a:t>
            </a:r>
            <a:r>
              <a:rPr lang="vi-VN" sz="2300">
                <a:solidFill>
                  <a:schemeClr val="dk1"/>
                </a:solidFill>
                <a:latin typeface="Calibri"/>
                <a:ea typeface="Calibri"/>
                <a:cs typeface="Calibri"/>
                <a:sym typeface="Calibri"/>
              </a:rPr>
              <a:t> Người vay có thu nhập càng cao thì điều kiện tài chính càng tốt, đảm bảo khả năng trả nợ và gia tăng khả năng phê duyệt khoản vay.</a:t>
            </a:r>
            <a:endParaRPr/>
          </a:p>
        </p:txBody>
      </p:sp>
      <p:sp>
        <p:nvSpPr>
          <p:cNvPr id="276" name="Google Shape;276;g316ac31a6f7_0_22"/>
          <p:cNvSpPr txBox="1"/>
          <p:nvPr/>
        </p:nvSpPr>
        <p:spPr>
          <a:xfrm>
            <a:off x="0" y="898750"/>
            <a:ext cx="121920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Thu nhập hàng năm của người vay (dollar)</a:t>
            </a:r>
            <a:endParaRPr sz="2300">
              <a:latin typeface="Calibri"/>
              <a:ea typeface="Calibri"/>
              <a:cs typeface="Calibri"/>
              <a:sym typeface="Calibri"/>
            </a:endParaRPr>
          </a:p>
          <a:p>
            <a:pPr indent="0" lvl="0" marL="0" rtl="0" algn="l">
              <a:lnSpc>
                <a:spcPct val="150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0.244 (Khá mạnh)</a:t>
            </a:r>
            <a:endParaRPr sz="23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g318c5500b96_0_97"/>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graphicFrame>
        <p:nvGraphicFramePr>
          <p:cNvPr id="283" name="Google Shape;283;g318c5500b96_0_97"/>
          <p:cNvGraphicFramePr/>
          <p:nvPr/>
        </p:nvGraphicFramePr>
        <p:xfrm>
          <a:off x="0" y="0"/>
          <a:ext cx="3000000" cy="3000000"/>
        </p:xfrm>
        <a:graphic>
          <a:graphicData uri="http://schemas.openxmlformats.org/drawingml/2006/table">
            <a:tbl>
              <a:tblPr>
                <a:noFill/>
                <a:tableStyleId>{125C32D5-F7C1-48FA-B560-93A3CA2F7CE0}</a:tableStyleId>
              </a:tblPr>
              <a:tblGrid>
                <a:gridCol w="1294650"/>
                <a:gridCol w="595875"/>
                <a:gridCol w="498475"/>
                <a:gridCol w="570900"/>
                <a:gridCol w="509475"/>
                <a:gridCol w="509475"/>
                <a:gridCol w="451050"/>
                <a:gridCol w="611650"/>
                <a:gridCol w="575025"/>
                <a:gridCol w="451525"/>
                <a:gridCol w="542100"/>
                <a:gridCol w="476675"/>
              </a:tblGrid>
              <a:tr h="100000">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applicant_income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[01] LOW-35000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8129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3.59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6163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13.78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[02] 35000&lt;-44000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4.95</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9805</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4.33</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3611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2,72</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-0.622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[03] 44000&lt;-51000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13276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4.90</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10223</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4.52</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3053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6.83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3,35</a:t>
                      </a:r>
                      <a:endParaRPr sz="11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-0.412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r>
              <a:tr h="109550">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[04] 51000&lt;-58000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14482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2790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6.24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19,27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-0.188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[05] 58000&lt;-63000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12398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9991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-0.198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[06] 63000&lt;-68003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13411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5.15</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1765</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3.95</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6,6</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0.266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[07] 68003&lt;-73000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13675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11182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4.94</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2493</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5.57</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4,49</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-0.120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[08] 73000&lt;-80000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11315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5.00</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2102</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4.70</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5,38</a:t>
                      </a:r>
                      <a:endParaRPr sz="11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15,67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[09] 80000&lt;-81008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0.609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[10] 81008&lt;-85000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13855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12106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3.91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0.314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[11] 85000&lt;-93000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13882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2070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14,91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[12] 93000&lt;-99000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11881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7,36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0.375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[13] 99000&lt;-108000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12981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11053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14,85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[14] 108000&lt;-119001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[15] 119001&lt;-124000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13809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12167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1642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0.382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[16] 124000&lt;-138000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13780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12095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1685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3.77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0.350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[17] 138000&lt;-155000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13101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11449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1652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12,61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[18] 155000&lt;-182000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13508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11840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1668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0.339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[19] 182000&lt;-239000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12034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7,52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11,74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[20] 239000&lt;-HIGH</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13443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TOTAL</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84" name="Google Shape;284;g318c5500b96_0_97"/>
          <p:cNvGraphicFramePr/>
          <p:nvPr/>
        </p:nvGraphicFramePr>
        <p:xfrm>
          <a:off x="0" y="5195650"/>
          <a:ext cx="3000000" cy="3000000"/>
        </p:xfrm>
        <a:graphic>
          <a:graphicData uri="http://schemas.openxmlformats.org/drawingml/2006/table">
            <a:tbl>
              <a:tblPr>
                <a:noFill/>
                <a:tableStyleId>{125C32D5-F7C1-48FA-B560-93A3CA2F7CE0}</a:tableStyleId>
              </a:tblPr>
              <a:tblGrid>
                <a:gridCol w="1943100"/>
                <a:gridCol w="619125"/>
                <a:gridCol w="704850"/>
                <a:gridCol w="638175"/>
                <a:gridCol w="590550"/>
                <a:gridCol w="571500"/>
                <a:gridCol w="523875"/>
                <a:gridCol w="714375"/>
                <a:gridCol w="647700"/>
                <a:gridCol w="457200"/>
                <a:gridCol w="581025"/>
                <a:gridCol w="495300"/>
              </a:tblGrid>
              <a:tr h="21907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applicant_income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[01] LOW-35000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8129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3.59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6163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13.78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[02] 35000&lt;-51000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26692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9.85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20028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8.85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6664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14.90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-0.520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[03] 51000&lt;-63000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26880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21683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9.59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[04] 63000&lt;-80000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40503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14.95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34143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6360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[05] 80000&lt;-HIGH</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162648</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60.04</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142309</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62.91</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20339</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45.48</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7.00</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12.50</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0,325</a:t>
                      </a:r>
                      <a:endParaRPr sz="1100">
                        <a:latin typeface="Calibri"/>
                        <a:ea typeface="Calibri"/>
                        <a:cs typeface="Calibri"/>
                        <a:sym typeface="Calibri"/>
                      </a:endParaRPr>
                    </a:p>
                  </a:txBody>
                  <a:tcPr marT="19050" marB="19050" marR="28575" marL="28575" anchor="b">
                    <a:lnL cap="flat" cmpd="sng" w="9525">
                      <a:solidFill>
                        <a:srgbClr val="C1C1C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TOTAL</a:t>
                      </a:r>
                      <a:endParaRPr b="1" sz="11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5" name="Google Shape;285;g318c5500b96_0_97"/>
          <p:cNvSpPr txBox="1"/>
          <p:nvPr/>
        </p:nvSpPr>
        <p:spPr>
          <a:xfrm>
            <a:off x="7233050" y="604950"/>
            <a:ext cx="4959000" cy="4203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VN" sz="2300">
                <a:latin typeface="Calibri"/>
                <a:ea typeface="Calibri"/>
                <a:cs typeface="Calibri"/>
                <a:sym typeface="Calibri"/>
              </a:rPr>
              <a:t>Thống kê của năm 2016 theo Cục điều tra dân số Hoa Kỳ cho thấy, dân số tại bang Washington có mức thu nhập trung bình trong khoảng 73,000$ (nam) và 61,000$ (nữ) một năm. Đối chiếu với dữ liệu, có thể thấy trong số khách hàng của dữ liệu, đa số đều có mức thu nhập từ trung bình trở lên (nhóm [4], [5]).</a:t>
            </a:r>
            <a:endParaRPr sz="2300">
              <a:latin typeface="Calibri"/>
              <a:ea typeface="Calibri"/>
              <a:cs typeface="Calibri"/>
              <a:sym typeface="Calibri"/>
            </a:endParaRPr>
          </a:p>
          <a:p>
            <a:pPr indent="0" lvl="0" marL="0" rtl="0" algn="just">
              <a:lnSpc>
                <a:spcPct val="115000"/>
              </a:lnSpc>
              <a:spcBef>
                <a:spcPts val="0"/>
              </a:spcBef>
              <a:spcAft>
                <a:spcPts val="0"/>
              </a:spcAft>
              <a:buNone/>
            </a:pPr>
            <a:r>
              <a:rPr lang="vi-VN" sz="2300">
                <a:latin typeface="Calibri"/>
                <a:ea typeface="Calibri"/>
                <a:cs typeface="Calibri"/>
                <a:sym typeface="Calibri"/>
              </a:rPr>
              <a:t>Dễ thấy xác suất phê duyệt có xu hướng tăng dần theo mức độ của income</a:t>
            </a:r>
            <a:endParaRPr sz="2300">
              <a:latin typeface="Calibri"/>
              <a:ea typeface="Calibri"/>
              <a:cs typeface="Calibri"/>
              <a:sym typeface="Calibri"/>
            </a:endParaRPr>
          </a:p>
        </p:txBody>
      </p:sp>
      <p:sp>
        <p:nvSpPr>
          <p:cNvPr id="286" name="Google Shape;286;g318c5500b96_0_97"/>
          <p:cNvSpPr txBox="1"/>
          <p:nvPr/>
        </p:nvSpPr>
        <p:spPr>
          <a:xfrm>
            <a:off x="7086875" y="0"/>
            <a:ext cx="5105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3600">
                <a:solidFill>
                  <a:schemeClr val="dk1"/>
                </a:solidFill>
                <a:latin typeface="Cambria"/>
                <a:ea typeface="Cambria"/>
                <a:cs typeface="Cambria"/>
                <a:sym typeface="Cambria"/>
              </a:rPr>
              <a:t>6.applicant_income</a:t>
            </a:r>
            <a:endParaRPr b="1" sz="3600">
              <a:solidFill>
                <a:schemeClr val="dk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g319158caf18_0_30"/>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293" name="Google Shape;293;g319158caf18_0_30"/>
          <p:cNvSpPr txBox="1"/>
          <p:nvPr/>
        </p:nvSpPr>
        <p:spPr>
          <a:xfrm>
            <a:off x="9227350" y="0"/>
            <a:ext cx="2964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3600">
                <a:solidFill>
                  <a:schemeClr val="dk1"/>
                </a:solidFill>
                <a:latin typeface="Cambria"/>
                <a:ea typeface="Cambria"/>
                <a:cs typeface="Cambria"/>
                <a:sym typeface="Cambria"/>
              </a:rPr>
              <a:t>6.applicant_</a:t>
            </a:r>
            <a:endParaRPr b="1" sz="3600">
              <a:solidFill>
                <a:schemeClr val="dk1"/>
              </a:solidFill>
              <a:latin typeface="Cambria"/>
              <a:ea typeface="Cambria"/>
              <a:cs typeface="Cambria"/>
              <a:sym typeface="Cambria"/>
            </a:endParaRPr>
          </a:p>
          <a:p>
            <a:pPr indent="0" lvl="0" marL="0" rtl="0" algn="ctr">
              <a:spcBef>
                <a:spcPts val="0"/>
              </a:spcBef>
              <a:spcAft>
                <a:spcPts val="0"/>
              </a:spcAft>
              <a:buNone/>
            </a:pPr>
            <a:r>
              <a:rPr b="1" lang="vi-VN" sz="3600">
                <a:solidFill>
                  <a:schemeClr val="dk1"/>
                </a:solidFill>
                <a:latin typeface="Cambria"/>
                <a:ea typeface="Cambria"/>
                <a:cs typeface="Cambria"/>
                <a:sym typeface="Cambria"/>
              </a:rPr>
              <a:t>income</a:t>
            </a:r>
            <a:endParaRPr b="1" sz="3600">
              <a:solidFill>
                <a:schemeClr val="dk1"/>
              </a:solidFill>
              <a:latin typeface="Cambria"/>
              <a:ea typeface="Cambria"/>
              <a:cs typeface="Cambria"/>
              <a:sym typeface="Cambria"/>
            </a:endParaRPr>
          </a:p>
        </p:txBody>
      </p:sp>
      <p:pic>
        <p:nvPicPr>
          <p:cNvPr id="294" name="Google Shape;294;g319158caf18_0_30"/>
          <p:cNvPicPr preferRelativeResize="0"/>
          <p:nvPr/>
        </p:nvPicPr>
        <p:blipFill>
          <a:blip r:embed="rId3">
            <a:alphaModFix/>
          </a:blip>
          <a:stretch>
            <a:fillRect/>
          </a:stretch>
        </p:blipFill>
        <p:spPr>
          <a:xfrm>
            <a:off x="0" y="0"/>
            <a:ext cx="9227351" cy="3884475"/>
          </a:xfrm>
          <a:prstGeom prst="rect">
            <a:avLst/>
          </a:prstGeom>
          <a:noFill/>
          <a:ln>
            <a:noFill/>
          </a:ln>
        </p:spPr>
      </p:pic>
      <p:pic>
        <p:nvPicPr>
          <p:cNvPr id="295" name="Google Shape;295;g319158caf18_0_30"/>
          <p:cNvPicPr preferRelativeResize="0"/>
          <p:nvPr/>
        </p:nvPicPr>
        <p:blipFill>
          <a:blip r:embed="rId4">
            <a:alphaModFix/>
          </a:blip>
          <a:stretch>
            <a:fillRect/>
          </a:stretch>
        </p:blipFill>
        <p:spPr>
          <a:xfrm>
            <a:off x="1239513" y="3884475"/>
            <a:ext cx="6748328" cy="2973524"/>
          </a:xfrm>
          <a:prstGeom prst="rect">
            <a:avLst/>
          </a:prstGeom>
          <a:noFill/>
          <a:ln>
            <a:noFill/>
          </a:ln>
        </p:spPr>
      </p:pic>
      <p:sp>
        <p:nvSpPr>
          <p:cNvPr id="296" name="Google Shape;296;g319158caf18_0_30"/>
          <p:cNvSpPr txBox="1"/>
          <p:nvPr/>
        </p:nvSpPr>
        <p:spPr>
          <a:xfrm>
            <a:off x="7912025" y="4161100"/>
            <a:ext cx="4280100" cy="216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VN" sz="2300">
                <a:solidFill>
                  <a:schemeClr val="dk1"/>
                </a:solidFill>
                <a:latin typeface="Calibri"/>
                <a:ea typeface="Calibri"/>
                <a:cs typeface="Calibri"/>
                <a:sym typeface="Calibri"/>
              </a:rPr>
              <a:t>Những khách hàng có mức thu nhập từ mức trung bình theo tiêu chuẩn trở lên có khả năng phê duyệt cao hơn đáng kể nếu so với nhóm có thu nhập thấp.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1665a1a154_0_4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303" name="Google Shape;303;g31665a1a154_0_41"/>
          <p:cNvSpPr txBox="1"/>
          <p:nvPr>
            <p:ph type="title"/>
          </p:nvPr>
        </p:nvSpPr>
        <p:spPr>
          <a:xfrm>
            <a:off x="100" y="967800"/>
            <a:ext cx="12192000" cy="622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2840">
                <a:solidFill>
                  <a:schemeClr val="dk1"/>
                </a:solidFill>
                <a:latin typeface="Cambria"/>
                <a:ea typeface="Cambria"/>
                <a:cs typeface="Cambria"/>
                <a:sym typeface="Cambria"/>
              </a:rPr>
              <a:t>MỘT SỐ THUẬT NGỮ:</a:t>
            </a:r>
            <a:endParaRPr sz="2840">
              <a:solidFill>
                <a:schemeClr val="dk1"/>
              </a:solidFill>
            </a:endParaRPr>
          </a:p>
        </p:txBody>
      </p:sp>
      <p:sp>
        <p:nvSpPr>
          <p:cNvPr id="304" name="Google Shape;304;g31665a1a154_0_41"/>
          <p:cNvSpPr txBox="1"/>
          <p:nvPr/>
        </p:nvSpPr>
        <p:spPr>
          <a:xfrm>
            <a:off x="0" y="1371600"/>
            <a:ext cx="12192000" cy="542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a:solidFill>
                  <a:srgbClr val="112277"/>
                </a:solidFill>
                <a:latin typeface="Calibri"/>
                <a:ea typeface="Calibri"/>
                <a:cs typeface="Calibri"/>
                <a:sym typeface="Calibri"/>
              </a:rPr>
              <a:t>Đơn vị hành chính Hoa Kỳ (Administrative Units):</a:t>
            </a:r>
            <a:endParaRPr b="1" sz="2300">
              <a:solidFill>
                <a:srgbClr val="112277"/>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chemeClr val="dk1"/>
                </a:solidFill>
                <a:highlight>
                  <a:srgbClr val="FFFFFF"/>
                </a:highlight>
                <a:latin typeface="Calibri"/>
                <a:ea typeface="Calibri"/>
                <a:cs typeface="Calibri"/>
                <a:sym typeface="Calibri"/>
              </a:rPr>
              <a:t>Town</a:t>
            </a:r>
            <a:r>
              <a:rPr lang="vi-VN" sz="2300">
                <a:solidFill>
                  <a:schemeClr val="dk1"/>
                </a:solidFill>
                <a:highlight>
                  <a:srgbClr val="FFFFFF"/>
                </a:highlight>
                <a:latin typeface="Calibri"/>
                <a:ea typeface="Calibri"/>
                <a:cs typeface="Calibri"/>
                <a:sym typeface="Calibri"/>
              </a:rPr>
              <a:t>(thị trấn) ⇨ </a:t>
            </a:r>
            <a:r>
              <a:rPr b="1" lang="vi-VN" sz="2300">
                <a:solidFill>
                  <a:schemeClr val="dk1"/>
                </a:solidFill>
                <a:highlight>
                  <a:srgbClr val="FFFFFF"/>
                </a:highlight>
                <a:latin typeface="Calibri"/>
                <a:ea typeface="Calibri"/>
                <a:cs typeface="Calibri"/>
                <a:sym typeface="Calibri"/>
              </a:rPr>
              <a:t>City/District</a:t>
            </a:r>
            <a:r>
              <a:rPr lang="vi-VN" sz="2300">
                <a:solidFill>
                  <a:schemeClr val="dk1"/>
                </a:solidFill>
                <a:highlight>
                  <a:srgbClr val="FFFFFF"/>
                </a:highlight>
                <a:latin typeface="Calibri"/>
                <a:ea typeface="Calibri"/>
                <a:cs typeface="Calibri"/>
                <a:sym typeface="Calibri"/>
              </a:rPr>
              <a:t>(thành phố/quận)</a:t>
            </a:r>
            <a:r>
              <a:rPr lang="vi-VN" sz="2300">
                <a:solidFill>
                  <a:schemeClr val="dk1"/>
                </a:solidFill>
                <a:highlight>
                  <a:schemeClr val="lt1"/>
                </a:highlight>
                <a:latin typeface="Calibri"/>
                <a:ea typeface="Calibri"/>
                <a:cs typeface="Calibri"/>
                <a:sym typeface="Calibri"/>
              </a:rPr>
              <a:t> ⇨ </a:t>
            </a:r>
            <a:r>
              <a:rPr b="1" lang="vi-VN" sz="2300">
                <a:solidFill>
                  <a:schemeClr val="dk1"/>
                </a:solidFill>
                <a:highlight>
                  <a:srgbClr val="FFFFFF"/>
                </a:highlight>
                <a:latin typeface="Calibri"/>
                <a:ea typeface="Calibri"/>
                <a:cs typeface="Calibri"/>
                <a:sym typeface="Calibri"/>
              </a:rPr>
              <a:t>County </a:t>
            </a:r>
            <a:r>
              <a:rPr lang="vi-VN" sz="2300">
                <a:solidFill>
                  <a:schemeClr val="dk1"/>
                </a:solidFill>
                <a:highlight>
                  <a:srgbClr val="FFFFFF"/>
                </a:highlight>
                <a:latin typeface="Calibri"/>
                <a:ea typeface="Calibri"/>
                <a:cs typeface="Calibri"/>
                <a:sym typeface="Calibri"/>
              </a:rPr>
              <a:t>(hạt)</a:t>
            </a:r>
            <a:r>
              <a:rPr lang="vi-VN" sz="2300">
                <a:solidFill>
                  <a:schemeClr val="dk1"/>
                </a:solidFill>
                <a:highlight>
                  <a:schemeClr val="lt1"/>
                </a:highlight>
                <a:latin typeface="Calibri"/>
                <a:ea typeface="Calibri"/>
                <a:cs typeface="Calibri"/>
                <a:sym typeface="Calibri"/>
              </a:rPr>
              <a:t> ⇨ </a:t>
            </a:r>
            <a:r>
              <a:rPr b="1" lang="vi-VN" sz="2300">
                <a:solidFill>
                  <a:schemeClr val="dk1"/>
                </a:solidFill>
                <a:highlight>
                  <a:srgbClr val="FFFFFF"/>
                </a:highlight>
                <a:latin typeface="Calibri"/>
                <a:ea typeface="Calibri"/>
                <a:cs typeface="Calibri"/>
                <a:sym typeface="Calibri"/>
              </a:rPr>
              <a:t>State</a:t>
            </a:r>
            <a:r>
              <a:rPr lang="vi-VN" sz="2300">
                <a:solidFill>
                  <a:schemeClr val="dk1"/>
                </a:solidFill>
                <a:highlight>
                  <a:srgbClr val="FFFFFF"/>
                </a:highlight>
                <a:latin typeface="Calibri"/>
                <a:ea typeface="Calibri"/>
                <a:cs typeface="Calibri"/>
                <a:sym typeface="Calibri"/>
              </a:rPr>
              <a:t> (bang)</a:t>
            </a:r>
            <a:endParaRPr sz="23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23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rgbClr val="112277"/>
                </a:solidFill>
                <a:latin typeface="Calibri"/>
                <a:ea typeface="Calibri"/>
                <a:cs typeface="Calibri"/>
                <a:sym typeface="Calibri"/>
              </a:rPr>
              <a:t>Đơn vị phân vùng địa lý (Geographical Units)-Sử dụng trong thống kê/kinh tế</a:t>
            </a:r>
            <a:endParaRPr b="1" sz="2300">
              <a:solidFill>
                <a:srgbClr val="112277"/>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Census_tract</a:t>
            </a:r>
            <a:r>
              <a:rPr lang="vi-VN" sz="2300">
                <a:solidFill>
                  <a:schemeClr val="dk1"/>
                </a:solidFill>
                <a:highlight>
                  <a:schemeClr val="lt1"/>
                </a:highlight>
                <a:latin typeface="Calibri"/>
                <a:ea typeface="Calibri"/>
                <a:cs typeface="Calibri"/>
                <a:sym typeface="Calibri"/>
              </a:rPr>
              <a:t> ⇨ </a:t>
            </a:r>
            <a:r>
              <a:rPr b="1" lang="vi-VN" sz="2300">
                <a:solidFill>
                  <a:schemeClr val="dk1"/>
                </a:solidFill>
                <a:latin typeface="Calibri"/>
                <a:ea typeface="Calibri"/>
                <a:cs typeface="Calibri"/>
                <a:sym typeface="Calibri"/>
              </a:rPr>
              <a:t>MD</a:t>
            </a:r>
            <a:r>
              <a:rPr i="1" lang="vi-VN" sz="2300">
                <a:solidFill>
                  <a:schemeClr val="dk1"/>
                </a:solidFill>
                <a:latin typeface="Calibri"/>
                <a:ea typeface="Calibri"/>
                <a:cs typeface="Calibri"/>
                <a:sym typeface="Calibri"/>
              </a:rPr>
              <a:t>(Metropolitan Division)</a:t>
            </a:r>
            <a:r>
              <a:rPr lang="vi-VN" sz="2300">
                <a:solidFill>
                  <a:schemeClr val="dk1"/>
                </a:solidFill>
                <a:highlight>
                  <a:schemeClr val="lt1"/>
                </a:highlight>
                <a:latin typeface="Calibri"/>
                <a:ea typeface="Calibri"/>
                <a:cs typeface="Calibri"/>
                <a:sym typeface="Calibri"/>
              </a:rPr>
              <a:t> ⇨ </a:t>
            </a:r>
            <a:r>
              <a:rPr b="1" lang="vi-VN" sz="2300">
                <a:solidFill>
                  <a:schemeClr val="dk1"/>
                </a:solidFill>
                <a:latin typeface="Calibri"/>
                <a:ea typeface="Calibri"/>
                <a:cs typeface="Calibri"/>
                <a:sym typeface="Calibri"/>
              </a:rPr>
              <a:t>MSA</a:t>
            </a:r>
            <a:r>
              <a:rPr i="1" lang="vi-VN" sz="2300">
                <a:solidFill>
                  <a:schemeClr val="dk1"/>
                </a:solidFill>
                <a:latin typeface="Calibri"/>
                <a:ea typeface="Calibri"/>
                <a:cs typeface="Calibri"/>
                <a:sym typeface="Calibri"/>
              </a:rPr>
              <a:t>(Metropolitan Statistical Area)</a:t>
            </a:r>
            <a:endParaRPr i="1"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1.Census_tract: </a:t>
            </a:r>
            <a:r>
              <a:rPr lang="vi-VN" sz="2300">
                <a:latin typeface="Calibri"/>
                <a:ea typeface="Calibri"/>
                <a:cs typeface="Calibri"/>
                <a:sym typeface="Calibri"/>
              </a:rPr>
              <a:t>K</a:t>
            </a:r>
            <a:r>
              <a:rPr lang="vi-VN" sz="2300">
                <a:latin typeface="Calibri"/>
                <a:ea typeface="Calibri"/>
                <a:cs typeface="Calibri"/>
                <a:sym typeface="Calibri"/>
              </a:rPr>
              <a:t>hu vực địa phương (&lt;10,000) = Town(s)</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2.MD:</a:t>
            </a:r>
            <a:r>
              <a:rPr lang="vi-VN" sz="2300">
                <a:latin typeface="Calibri"/>
                <a:ea typeface="Calibri"/>
                <a:cs typeface="Calibri"/>
                <a:sym typeface="Calibri"/>
              </a:rPr>
              <a:t>Phân khu đô thị (~100,000) = City/District(s)</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3.MSA:</a:t>
            </a:r>
            <a:r>
              <a:rPr lang="vi-VN" sz="2300">
                <a:latin typeface="Calibri"/>
                <a:ea typeface="Calibri"/>
                <a:cs typeface="Calibri"/>
                <a:sym typeface="Calibri"/>
              </a:rPr>
              <a:t>Khu vực thống kê đô thị (~1,000,000) = County(s). Các khu vực Nông thôn thì không được coi là MSA, mà được gọi là </a:t>
            </a:r>
            <a:r>
              <a:rPr b="1" lang="vi-VN" sz="2300">
                <a:latin typeface="Calibri"/>
                <a:ea typeface="Calibri"/>
                <a:cs typeface="Calibri"/>
                <a:sym typeface="Calibri"/>
              </a:rPr>
              <a:t>Non-Metropolitan Areas (Non MSA)</a:t>
            </a:r>
            <a:endParaRPr b="1" sz="2300">
              <a:latin typeface="Calibri"/>
              <a:ea typeface="Calibri"/>
              <a:cs typeface="Calibri"/>
              <a:sym typeface="Calibri"/>
            </a:endParaRPr>
          </a:p>
          <a:p>
            <a:pPr indent="0" lvl="0" marL="0" rtl="0" algn="l">
              <a:lnSpc>
                <a:spcPct val="115000"/>
              </a:lnSpc>
              <a:spcBef>
                <a:spcPts val="0"/>
              </a:spcBef>
              <a:spcAft>
                <a:spcPts val="0"/>
              </a:spcAft>
              <a:buNone/>
            </a:pPr>
            <a:r>
              <a:t/>
            </a:r>
            <a:endParaRPr b="1" sz="2300">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➨Nếu là khu vực đô thị thì </a:t>
            </a:r>
            <a:r>
              <a:rPr b="1" lang="vi-VN" sz="2300">
                <a:solidFill>
                  <a:schemeClr val="dk1"/>
                </a:solidFill>
                <a:latin typeface="Calibri"/>
                <a:ea typeface="Calibri"/>
                <a:cs typeface="Calibri"/>
                <a:sym typeface="Calibri"/>
              </a:rPr>
              <a:t>Cencus_tract -&gt; MD -&gt; MSA</a:t>
            </a:r>
            <a:r>
              <a:rPr lang="vi-VN" sz="2300">
                <a:solidFill>
                  <a:schemeClr val="dk1"/>
                </a:solidFill>
                <a:latin typeface="Calibri"/>
                <a:ea typeface="Calibri"/>
                <a:cs typeface="Calibri"/>
                <a:sym typeface="Calibri"/>
              </a:rPr>
              <a:t>. Còn nếu là khu vực nông thôn thì là </a:t>
            </a:r>
            <a:r>
              <a:rPr b="1" lang="vi-VN" sz="2300">
                <a:solidFill>
                  <a:schemeClr val="dk1"/>
                </a:solidFill>
                <a:latin typeface="Calibri"/>
                <a:ea typeface="Calibri"/>
                <a:cs typeface="Calibri"/>
                <a:sym typeface="Calibri"/>
              </a:rPr>
              <a:t>Cencus_tract -&gt; Non MSA.</a:t>
            </a:r>
            <a:endParaRPr b="1" sz="23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vi-VN" sz="2300">
                <a:solidFill>
                  <a:schemeClr val="dk1"/>
                </a:solidFill>
                <a:latin typeface="Calibri"/>
                <a:ea typeface="Calibri"/>
                <a:cs typeface="Calibri"/>
                <a:sym typeface="Calibri"/>
              </a:rPr>
              <a:t>➨Các biến Geographic liên quan đến khu vực nơi Tài sản thế chấp tọa lạc.</a:t>
            </a:r>
            <a:endParaRPr sz="2300">
              <a:solidFill>
                <a:schemeClr val="dk1"/>
              </a:solidFill>
              <a:latin typeface="Calibri"/>
              <a:ea typeface="Calibri"/>
              <a:cs typeface="Calibri"/>
              <a:sym typeface="Calibri"/>
            </a:endParaRPr>
          </a:p>
        </p:txBody>
      </p:sp>
      <p:sp>
        <p:nvSpPr>
          <p:cNvPr id="305" name="Google Shape;305;g31665a1a154_0_41"/>
          <p:cNvSpPr txBox="1"/>
          <p:nvPr>
            <p:ph type="title"/>
          </p:nvPr>
        </p:nvSpPr>
        <p:spPr>
          <a:xfrm>
            <a:off x="100" y="0"/>
            <a:ext cx="12192000" cy="96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ambria"/>
              <a:buNone/>
            </a:pPr>
            <a:r>
              <a:rPr lang="vi-VN" sz="3800">
                <a:latin typeface="Cambria"/>
                <a:ea typeface="Cambria"/>
                <a:cs typeface="Cambria"/>
                <a:sym typeface="Cambria"/>
              </a:rPr>
              <a:t>II.GEOGRAPHIC</a:t>
            </a:r>
            <a:r>
              <a:rPr lang="vi-VN" sz="3800">
                <a:latin typeface="Cambria"/>
                <a:ea typeface="Cambria"/>
                <a:cs typeface="Cambria"/>
                <a:sym typeface="Cambria"/>
              </a:rPr>
              <a:t> FEATURES</a:t>
            </a:r>
            <a:endParaRPr sz="3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
          <p:cNvSpPr txBox="1"/>
          <p:nvPr>
            <p:ph idx="12" type="sldNum"/>
          </p:nvPr>
        </p:nvSpPr>
        <p:spPr>
          <a:xfrm>
            <a:off x="9065987" y="6328301"/>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vi-VN"/>
              <a:t>‹#›</a:t>
            </a:fld>
            <a:endParaRPr/>
          </a:p>
        </p:txBody>
      </p:sp>
      <p:sp>
        <p:nvSpPr>
          <p:cNvPr id="311" name="Google Shape;311;p2"/>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1</a:t>
            </a:r>
            <a:r>
              <a:rPr b="1" lang="vi-VN" sz="3600">
                <a:latin typeface="Cambria"/>
                <a:ea typeface="Cambria"/>
                <a:cs typeface="Cambria"/>
                <a:sym typeface="Cambria"/>
              </a:rPr>
              <a:t>.</a:t>
            </a:r>
            <a:r>
              <a:rPr lang="vi-VN">
                <a:latin typeface="Cambria"/>
                <a:ea typeface="Cambria"/>
                <a:cs typeface="Cambria"/>
                <a:sym typeface="Cambria"/>
              </a:rPr>
              <a:t>tract_to_msamd_income </a:t>
            </a:r>
            <a:endParaRPr/>
          </a:p>
        </p:txBody>
      </p:sp>
      <p:sp>
        <p:nvSpPr>
          <p:cNvPr id="312" name="Google Shape;312;p2"/>
          <p:cNvSpPr txBox="1"/>
          <p:nvPr/>
        </p:nvSpPr>
        <p:spPr>
          <a:xfrm>
            <a:off x="0" y="1052538"/>
            <a:ext cx="12192000" cy="269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vi-VN" sz="2300" u="sng">
                <a:latin typeface="Calibri"/>
                <a:ea typeface="Calibri"/>
                <a:cs typeface="Calibri"/>
                <a:sym typeface="Calibri"/>
              </a:rPr>
              <a:t>Ý nghĩa: </a:t>
            </a:r>
            <a:r>
              <a:rPr lang="vi-VN" sz="2300">
                <a:latin typeface="Calibri"/>
                <a:ea typeface="Calibri"/>
                <a:cs typeface="Calibri"/>
                <a:sym typeface="Calibri"/>
              </a:rPr>
              <a:t>Tỷ lệ % giữa mức </a:t>
            </a:r>
            <a:r>
              <a:rPr b="1" lang="vi-VN" sz="2300">
                <a:latin typeface="Calibri"/>
                <a:ea typeface="Calibri"/>
                <a:cs typeface="Calibri"/>
                <a:sym typeface="Calibri"/>
              </a:rPr>
              <a:t>Thu nhập trung bình</a:t>
            </a:r>
            <a:r>
              <a:rPr lang="vi-VN" sz="2300">
                <a:latin typeface="Calibri"/>
                <a:ea typeface="Calibri"/>
                <a:cs typeface="Calibri"/>
                <a:sym typeface="Calibri"/>
              </a:rPr>
              <a:t> của 2 khu vực: </a:t>
            </a:r>
            <a:endParaRPr sz="2300">
              <a:latin typeface="Calibri"/>
              <a:ea typeface="Calibri"/>
              <a:cs typeface="Calibri"/>
              <a:sym typeface="Calibri"/>
            </a:endParaRPr>
          </a:p>
          <a:p>
            <a:pPr indent="0" lvl="0" marL="0" rtl="0" algn="l">
              <a:lnSpc>
                <a:spcPct val="100000"/>
              </a:lnSpc>
              <a:spcBef>
                <a:spcPts val="0"/>
              </a:spcBef>
              <a:spcAft>
                <a:spcPts val="0"/>
              </a:spcAft>
              <a:buNone/>
            </a:pPr>
            <a:r>
              <a:rPr b="1" lang="vi-VN" sz="2300">
                <a:latin typeface="Calibri"/>
                <a:ea typeface="Calibri"/>
                <a:cs typeface="Calibri"/>
                <a:sym typeface="Calibri"/>
              </a:rPr>
              <a:t>Địa phương nơi tài sản tọa lạc</a:t>
            </a:r>
            <a:r>
              <a:rPr lang="vi-VN" sz="2300">
                <a:latin typeface="Calibri"/>
                <a:ea typeface="Calibri"/>
                <a:cs typeface="Calibri"/>
                <a:sym typeface="Calibri"/>
              </a:rPr>
              <a:t> (Census tract) </a:t>
            </a:r>
            <a:r>
              <a:rPr b="1" lang="vi-VN" sz="2500">
                <a:latin typeface="Calibri"/>
                <a:ea typeface="Calibri"/>
                <a:cs typeface="Calibri"/>
                <a:sym typeface="Calibri"/>
              </a:rPr>
              <a:t>/</a:t>
            </a:r>
            <a:r>
              <a:rPr lang="vi-VN" sz="2300">
                <a:latin typeface="Calibri"/>
                <a:ea typeface="Calibri"/>
                <a:cs typeface="Calibri"/>
                <a:sym typeface="Calibri"/>
              </a:rPr>
              <a:t> </a:t>
            </a:r>
            <a:r>
              <a:rPr b="1" lang="vi-VN" sz="2300">
                <a:latin typeface="Calibri"/>
                <a:ea typeface="Calibri"/>
                <a:cs typeface="Calibri"/>
                <a:sym typeface="Calibri"/>
              </a:rPr>
              <a:t>Đô thị nơi địa phương đó trực thuộc</a:t>
            </a:r>
            <a:r>
              <a:rPr lang="vi-VN" sz="2300">
                <a:latin typeface="Calibri"/>
                <a:ea typeface="Calibri"/>
                <a:cs typeface="Calibri"/>
                <a:sym typeface="Calibri"/>
              </a:rPr>
              <a:t> (MSA,MD). </a:t>
            </a:r>
            <a:endParaRPr sz="2300">
              <a:latin typeface="Calibri"/>
              <a:ea typeface="Calibri"/>
              <a:cs typeface="Calibri"/>
              <a:sym typeface="Calibri"/>
            </a:endParaRPr>
          </a:p>
          <a:p>
            <a:pPr indent="0" lvl="0" marL="0" rtl="0" algn="l">
              <a:lnSpc>
                <a:spcPct val="100000"/>
              </a:lnSpc>
              <a:spcBef>
                <a:spcPts val="0"/>
              </a:spcBef>
              <a:spcAft>
                <a:spcPts val="0"/>
              </a:spcAft>
              <a:buNone/>
            </a:pPr>
            <a:r>
              <a:rPr lang="vi-VN" sz="2300">
                <a:latin typeface="Calibri"/>
                <a:ea typeface="Calibri"/>
                <a:cs typeface="Calibri"/>
                <a:sym typeface="Calibri"/>
              </a:rPr>
              <a:t>Có thể hiểu đây là tỉ lệ thu nhập giữa một thị trấn (Town) so với một quận (District).</a:t>
            </a:r>
            <a:endParaRPr sz="2300">
              <a:latin typeface="Calibri"/>
              <a:ea typeface="Calibri"/>
              <a:cs typeface="Calibri"/>
              <a:sym typeface="Calibri"/>
            </a:endParaRPr>
          </a:p>
          <a:p>
            <a:pPr indent="0" lvl="0" marL="0" rtl="0" algn="l">
              <a:lnSpc>
                <a:spcPct val="100000"/>
              </a:lnSpc>
              <a:spcBef>
                <a:spcPts val="0"/>
              </a:spcBef>
              <a:spcAft>
                <a:spcPts val="0"/>
              </a:spcAft>
              <a:buNone/>
            </a:pPr>
            <a:r>
              <a:t/>
            </a:r>
            <a:endParaRPr sz="2300">
              <a:latin typeface="Calibri"/>
              <a:ea typeface="Calibri"/>
              <a:cs typeface="Calibri"/>
              <a:sym typeface="Calibri"/>
            </a:endParaRPr>
          </a:p>
          <a:p>
            <a:pPr indent="0" lvl="0" marL="0" rtl="0" algn="l">
              <a:lnSpc>
                <a:spcPct val="100000"/>
              </a:lnSpc>
              <a:spcBef>
                <a:spcPts val="0"/>
              </a:spcBef>
              <a:spcAft>
                <a:spcPts val="0"/>
              </a:spcAft>
              <a:buNone/>
            </a:pPr>
            <a:r>
              <a:rPr lang="vi-VN" sz="2300">
                <a:solidFill>
                  <a:schemeClr val="dk1"/>
                </a:solidFill>
                <a:highlight>
                  <a:schemeClr val="lt1"/>
                </a:highlight>
                <a:latin typeface="Calibri"/>
                <a:ea typeface="Calibri"/>
                <a:cs typeface="Calibri"/>
                <a:sym typeface="Calibri"/>
              </a:rPr>
              <a:t>⇨</a:t>
            </a:r>
            <a:r>
              <a:rPr lang="vi-VN" sz="2300">
                <a:latin typeface="Calibri"/>
                <a:ea typeface="Calibri"/>
                <a:cs typeface="Calibri"/>
                <a:sym typeface="Calibri"/>
              </a:rPr>
              <a:t> Đánh giá tương quan điều kiện kinh tế của địa phương so với toàn bộ khu vực quản lý địa phương.</a:t>
            </a:r>
            <a:endParaRPr sz="2300">
              <a:latin typeface="Calibri"/>
              <a:ea typeface="Calibri"/>
              <a:cs typeface="Calibri"/>
              <a:sym typeface="Calibri"/>
            </a:endParaRPr>
          </a:p>
          <a:p>
            <a:pPr indent="0" lvl="0" marL="0" rtl="0" algn="l">
              <a:lnSpc>
                <a:spcPct val="100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0.022 (Yếu)</a:t>
            </a:r>
            <a:endParaRPr sz="23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2300">
              <a:solidFill>
                <a:schemeClr val="dk1"/>
              </a:solidFill>
              <a:latin typeface="Calibri"/>
              <a:ea typeface="Calibri"/>
              <a:cs typeface="Calibri"/>
              <a:sym typeface="Calibri"/>
            </a:endParaRPr>
          </a:p>
        </p:txBody>
      </p:sp>
      <p:sp>
        <p:nvSpPr>
          <p:cNvPr id="313" name="Google Shape;313;p2"/>
          <p:cNvSpPr txBox="1"/>
          <p:nvPr/>
        </p:nvSpPr>
        <p:spPr>
          <a:xfrm>
            <a:off x="21350" y="4903200"/>
            <a:ext cx="5392800" cy="160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300">
                <a:solidFill>
                  <a:schemeClr val="dk1"/>
                </a:solidFill>
                <a:highlight>
                  <a:schemeClr val="lt1"/>
                </a:highlight>
                <a:latin typeface="Calibri"/>
                <a:ea typeface="Calibri"/>
                <a:cs typeface="Calibri"/>
                <a:sym typeface="Calibri"/>
              </a:rPr>
              <a:t>⇨</a:t>
            </a:r>
            <a:r>
              <a:rPr lang="vi-VN" sz="2300">
                <a:solidFill>
                  <a:schemeClr val="dk1"/>
                </a:solidFill>
                <a:latin typeface="Calibri"/>
                <a:ea typeface="Calibri"/>
                <a:cs typeface="Calibri"/>
                <a:sym typeface="Calibri"/>
              </a:rPr>
              <a:t> Điều kiện kinh tế của địa phương càng tốt, giá trị BĐS tọa lạc trong khu vực này càng có giá trị, khiến khả năng phê duyệt được gia tăng. </a:t>
            </a:r>
            <a:endParaRPr/>
          </a:p>
        </p:txBody>
      </p:sp>
      <p:sp>
        <p:nvSpPr>
          <p:cNvPr id="314" name="Google Shape;314;p2"/>
          <p:cNvSpPr txBox="1"/>
          <p:nvPr/>
        </p:nvSpPr>
        <p:spPr>
          <a:xfrm>
            <a:off x="76550" y="3801875"/>
            <a:ext cx="5392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300" u="sng">
                <a:solidFill>
                  <a:schemeClr val="dk1"/>
                </a:solidFill>
                <a:latin typeface="Calibri"/>
                <a:ea typeface="Calibri"/>
                <a:cs typeface="Calibri"/>
                <a:sym typeface="Calibri"/>
              </a:rPr>
              <a:t>Kỳ vọng:</a:t>
            </a: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Tỷ lệ Tract_to_msamd càng cao thì khả năng phê duyệt càng lớn. </a:t>
            </a:r>
            <a:endParaRPr/>
          </a:p>
        </p:txBody>
      </p:sp>
      <p:pic>
        <p:nvPicPr>
          <p:cNvPr id="315" name="Google Shape;315;p2"/>
          <p:cNvPicPr preferRelativeResize="0"/>
          <p:nvPr/>
        </p:nvPicPr>
        <p:blipFill>
          <a:blip r:embed="rId3">
            <a:alphaModFix/>
          </a:blip>
          <a:stretch>
            <a:fillRect/>
          </a:stretch>
        </p:blipFill>
        <p:spPr>
          <a:xfrm>
            <a:off x="5578400" y="3977575"/>
            <a:ext cx="6070775" cy="252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73174132b_0_219"/>
          <p:cNvSpPr txBox="1"/>
          <p:nvPr>
            <p:ph type="title"/>
          </p:nvPr>
        </p:nvSpPr>
        <p:spPr>
          <a:xfrm>
            <a:off x="10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vi-VN" sz="3633">
                <a:latin typeface="Cambria"/>
                <a:ea typeface="Cambria"/>
                <a:cs typeface="Cambria"/>
                <a:sym typeface="Cambria"/>
              </a:rPr>
              <a:t>HMDA WASHINGTON STATE HOME LOANS 2016</a:t>
            </a:r>
            <a:endParaRPr sz="3633">
              <a:latin typeface="Cambria"/>
              <a:ea typeface="Cambria"/>
              <a:cs typeface="Cambria"/>
              <a:sym typeface="Cambria"/>
            </a:endParaRPr>
          </a:p>
        </p:txBody>
      </p:sp>
      <p:sp>
        <p:nvSpPr>
          <p:cNvPr id="122" name="Google Shape;122;g3173174132b_0_219"/>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123" name="Google Shape;123;g3173174132b_0_219"/>
          <p:cNvSpPr txBox="1"/>
          <p:nvPr/>
        </p:nvSpPr>
        <p:spPr>
          <a:xfrm>
            <a:off x="0" y="1042050"/>
            <a:ext cx="12192000" cy="492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VN" sz="2500">
                <a:latin typeface="Calibri"/>
                <a:ea typeface="Calibri"/>
                <a:cs typeface="Calibri"/>
                <a:sym typeface="Calibri"/>
              </a:rPr>
              <a:t>Đạo luật tiết lộ thông tin nhà ở/</a:t>
            </a:r>
            <a:r>
              <a:rPr lang="vi-VN" sz="2500">
                <a:latin typeface="Calibri"/>
                <a:ea typeface="Calibri"/>
                <a:cs typeface="Calibri"/>
                <a:sym typeface="Calibri"/>
              </a:rPr>
              <a:t>Home Mortgage Disclosure Act một đạo luật được tạo ra với 2 mục đích:  </a:t>
            </a:r>
            <a:r>
              <a:rPr b="1" lang="vi-VN" sz="2500">
                <a:latin typeface="Calibri"/>
                <a:ea typeface="Calibri"/>
                <a:cs typeface="Calibri"/>
                <a:sym typeface="Calibri"/>
              </a:rPr>
              <a:t>Thúc đẩy tính minh bạch và công bằng trong việc cung cấp các khoản vay thế chấp</a:t>
            </a:r>
            <a:r>
              <a:rPr lang="vi-VN" sz="2500">
                <a:latin typeface="Calibri"/>
                <a:ea typeface="Calibri"/>
                <a:cs typeface="Calibri"/>
                <a:sym typeface="Calibri"/>
              </a:rPr>
              <a:t>, đồng thời </a:t>
            </a:r>
            <a:r>
              <a:rPr b="1" lang="vi-VN" sz="2500">
                <a:latin typeface="Calibri"/>
                <a:ea typeface="Calibri"/>
                <a:cs typeface="Calibri"/>
                <a:sym typeface="Calibri"/>
              </a:rPr>
              <a:t>ngăn chặn các hành vi phân biệt đối xử trong lĩnh vực tài chính nhà ở.</a:t>
            </a:r>
            <a:endParaRPr b="1" sz="2500">
              <a:latin typeface="Calibri"/>
              <a:ea typeface="Calibri"/>
              <a:cs typeface="Calibri"/>
              <a:sym typeface="Calibri"/>
            </a:endParaRPr>
          </a:p>
          <a:p>
            <a:pPr indent="0" lvl="0" marL="0" rtl="0" algn="just">
              <a:lnSpc>
                <a:spcPct val="115000"/>
              </a:lnSpc>
              <a:spcBef>
                <a:spcPts val="0"/>
              </a:spcBef>
              <a:spcAft>
                <a:spcPts val="0"/>
              </a:spcAft>
              <a:buNone/>
            </a:pPr>
            <a:r>
              <a:t/>
            </a:r>
            <a:endParaRPr sz="2500">
              <a:latin typeface="Calibri"/>
              <a:ea typeface="Calibri"/>
              <a:cs typeface="Calibri"/>
              <a:sym typeface="Calibri"/>
            </a:endParaRPr>
          </a:p>
          <a:p>
            <a:pPr indent="0" lvl="0" marL="0" rtl="0" algn="just">
              <a:lnSpc>
                <a:spcPct val="115000"/>
              </a:lnSpc>
              <a:spcBef>
                <a:spcPts val="0"/>
              </a:spcBef>
              <a:spcAft>
                <a:spcPts val="0"/>
              </a:spcAft>
              <a:buNone/>
            </a:pPr>
            <a:r>
              <a:rPr lang="vi-VN" sz="2500">
                <a:solidFill>
                  <a:schemeClr val="dk1"/>
                </a:solidFill>
                <a:latin typeface="Calibri"/>
                <a:ea typeface="Calibri"/>
                <a:cs typeface="Calibri"/>
                <a:sym typeface="Calibri"/>
              </a:rPr>
              <a:t>Bộ dữ liệu "HDMA Washington State Home Loans, 2016" bao gồm tất cả các thông tin liên quan đến đơn xin phê duyệt vay vốn mua nhà theo hình thức thế chấp bất động sản, của công dân tại bang Washington (Hoa Kỳ) - năm 2016.</a:t>
            </a:r>
            <a:endParaRPr sz="2400">
              <a:latin typeface="Calibri"/>
              <a:ea typeface="Calibri"/>
              <a:cs typeface="Calibri"/>
              <a:sym typeface="Calibri"/>
            </a:endParaRPr>
          </a:p>
          <a:p>
            <a:pPr indent="0" lvl="0" marL="0" rtl="0" algn="just">
              <a:lnSpc>
                <a:spcPct val="115000"/>
              </a:lnSpc>
              <a:spcBef>
                <a:spcPts val="0"/>
              </a:spcBef>
              <a:spcAft>
                <a:spcPts val="0"/>
              </a:spcAft>
              <a:buNone/>
            </a:pPr>
            <a:r>
              <a:t/>
            </a:r>
            <a:endParaRPr sz="2400">
              <a:latin typeface="Calibri"/>
              <a:ea typeface="Calibri"/>
              <a:cs typeface="Calibri"/>
              <a:sym typeface="Calibri"/>
            </a:endParaRPr>
          </a:p>
          <a:p>
            <a:pPr indent="0" lvl="0" marL="0" rtl="0" algn="just">
              <a:lnSpc>
                <a:spcPct val="115000"/>
              </a:lnSpc>
              <a:spcBef>
                <a:spcPts val="0"/>
              </a:spcBef>
              <a:spcAft>
                <a:spcPts val="0"/>
              </a:spcAft>
              <a:buNone/>
            </a:pPr>
            <a:r>
              <a:rPr b="1" lang="vi-VN" sz="2400">
                <a:solidFill>
                  <a:schemeClr val="dk1"/>
                </a:solidFill>
                <a:latin typeface="Calibri"/>
                <a:ea typeface="Calibri"/>
                <a:cs typeface="Calibri"/>
                <a:sym typeface="Calibri"/>
              </a:rPr>
              <a:t>Bối cảnh dữ liệu: </a:t>
            </a:r>
            <a:r>
              <a:rPr lang="vi-VN" sz="2400">
                <a:latin typeface="Calibri"/>
                <a:ea typeface="Calibri"/>
                <a:cs typeface="Calibri"/>
                <a:sym typeface="Calibri"/>
              </a:rPr>
              <a:t>Một người đang thiếu tiền để mua nhà, người này</a:t>
            </a:r>
            <a:r>
              <a:rPr lang="vi-VN" sz="2400">
                <a:latin typeface="Calibri"/>
                <a:ea typeface="Calibri"/>
                <a:cs typeface="Calibri"/>
                <a:sym typeface="Calibri"/>
              </a:rPr>
              <a:t> đăng ký vay vốn từ ngân hàng theo hình thức thế chấp, ngôi nhà/bất động sản mà khách hàng đang mua sẽ đóng vai trò như tài sản thế chấp cho khoản vay sau khi việc vay vốn thành công.</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graphicFrame>
        <p:nvGraphicFramePr>
          <p:cNvPr id="321" name="Google Shape;321;g316b3ec400f_0_105"/>
          <p:cNvGraphicFramePr/>
          <p:nvPr/>
        </p:nvGraphicFramePr>
        <p:xfrm>
          <a:off x="0" y="0"/>
          <a:ext cx="3000000" cy="3000000"/>
        </p:xfrm>
        <a:graphic>
          <a:graphicData uri="http://schemas.openxmlformats.org/drawingml/2006/table">
            <a:tbl>
              <a:tblPr>
                <a:noFill/>
                <a:tableStyleId>{125C32D5-F7C1-48FA-B560-93A3CA2F7CE0}</a:tableStyleId>
              </a:tblPr>
              <a:tblGrid>
                <a:gridCol w="1752125"/>
                <a:gridCol w="649575"/>
                <a:gridCol w="629650"/>
                <a:gridCol w="602100"/>
                <a:gridCol w="660425"/>
                <a:gridCol w="475225"/>
                <a:gridCol w="574925"/>
                <a:gridCol w="672625"/>
                <a:gridCol w="636750"/>
                <a:gridCol w="514275"/>
                <a:gridCol w="584350"/>
                <a:gridCol w="537125"/>
              </a:tblGrid>
              <a:tr h="23692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tract_to_msamd_income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31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[01] LOW-61.98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13666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10728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2938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-0.326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[02] 61.98&lt;-71.74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10802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2656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19,74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[03] 71.74&lt;-78.68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13188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10635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2553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19,36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[04] 78.68&lt;-83.54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11293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[05] 83.54&lt;-87.39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13865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11344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[06] 87.39&lt;-91.17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11215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2348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[07] 91.17&lt;-94.08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13116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10899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[08] 94.08&lt;-98.57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13893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11528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[09] 98.57&lt;-101.38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13659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11418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16,41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[10] 101.38&lt;-104.75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11279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17,24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-0.052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[11] 104.75&lt;-108.85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13396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11133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2263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16,89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[12] 108.85&lt;-112.41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13455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11248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[13] 112.41&lt;-115.61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13396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11328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2068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15,44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0.080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[14] 115.61&lt;-120.53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13962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11854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2108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[15] 120.53&lt;-124.38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11481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[16] 124.38&lt;-129.25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11534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2024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[17] 129.25&lt;-136.75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5,92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14,45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[18] 136.75&lt;-145.38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13098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11228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1870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0.172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[19] 145.38&lt;-156.77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11655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1854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13,72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0.217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[20] 156.77&lt;-HIGH</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13780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11961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r>
              <a:tr h="223775">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92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tract_to_msamd_income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[01] LOW-61.98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13666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10728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4.74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2938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-0.326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[02] 61.98&lt;-78.68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26646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9.84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21437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9.48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11.65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4,12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19,55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[03] 78.68&lt;-112.41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122206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45.11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101357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44.81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20849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-0.040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[04] 112.41&lt;-129.25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54416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20.09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46197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20.42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8219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5,62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0.106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[05] 129.25&lt;-145.38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26695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9.85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22860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10.11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3835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8.58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0.164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692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[06] 145.38&lt;-HIGH</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27289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10.07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23616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10.44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3673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6,43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13,46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0.240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r>
            </a:tbl>
          </a:graphicData>
        </a:graphic>
      </p:graphicFrame>
      <p:sp>
        <p:nvSpPr>
          <p:cNvPr id="322" name="Google Shape;322;g316b3ec400f_0_105"/>
          <p:cNvSpPr txBox="1"/>
          <p:nvPr/>
        </p:nvSpPr>
        <p:spPr>
          <a:xfrm>
            <a:off x="8691575" y="0"/>
            <a:ext cx="350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3600">
                <a:solidFill>
                  <a:schemeClr val="dk1"/>
                </a:solidFill>
                <a:latin typeface="Cambria"/>
                <a:ea typeface="Cambria"/>
                <a:cs typeface="Cambria"/>
                <a:sym typeface="Cambria"/>
              </a:rPr>
              <a:t>1.tract_to_</a:t>
            </a:r>
            <a:endParaRPr b="1" sz="3600">
              <a:solidFill>
                <a:schemeClr val="dk1"/>
              </a:solidFill>
              <a:latin typeface="Cambria"/>
              <a:ea typeface="Cambria"/>
              <a:cs typeface="Cambria"/>
              <a:sym typeface="Cambria"/>
            </a:endParaRPr>
          </a:p>
          <a:p>
            <a:pPr indent="0" lvl="0" marL="0" rtl="0" algn="l">
              <a:spcBef>
                <a:spcPts val="0"/>
              </a:spcBef>
              <a:spcAft>
                <a:spcPts val="0"/>
              </a:spcAft>
              <a:buNone/>
            </a:pPr>
            <a:r>
              <a:rPr b="1" lang="vi-VN" sz="3600">
                <a:solidFill>
                  <a:schemeClr val="dk1"/>
                </a:solidFill>
                <a:latin typeface="Cambria"/>
                <a:ea typeface="Cambria"/>
                <a:cs typeface="Cambria"/>
                <a:sym typeface="Cambria"/>
              </a:rPr>
              <a:t>msamd_income</a:t>
            </a:r>
            <a:endParaRPr b="1" sz="3600">
              <a:solidFill>
                <a:schemeClr val="dk1"/>
              </a:solidFill>
            </a:endParaRPr>
          </a:p>
        </p:txBody>
      </p:sp>
      <p:sp>
        <p:nvSpPr>
          <p:cNvPr id="323" name="Google Shape;323;g316b3ec400f_0_105"/>
          <p:cNvSpPr txBox="1"/>
          <p:nvPr/>
        </p:nvSpPr>
        <p:spPr>
          <a:xfrm>
            <a:off x="8408800" y="1293000"/>
            <a:ext cx="3783300" cy="33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300">
                <a:solidFill>
                  <a:schemeClr val="dk1"/>
                </a:solidFill>
                <a:highlight>
                  <a:schemeClr val="lt1"/>
                </a:highlight>
                <a:latin typeface="Calibri"/>
                <a:ea typeface="Calibri"/>
                <a:cs typeface="Calibri"/>
                <a:sym typeface="Calibri"/>
              </a:rPr>
              <a:t>⇨</a:t>
            </a:r>
            <a:r>
              <a:rPr lang="vi-VN" sz="2300">
                <a:solidFill>
                  <a:schemeClr val="dk1"/>
                </a:solidFill>
                <a:latin typeface="Calibri"/>
                <a:ea typeface="Calibri"/>
                <a:cs typeface="Calibri"/>
                <a:sym typeface="Calibri"/>
              </a:rPr>
              <a:t> Xu hướng của </a:t>
            </a:r>
            <a:r>
              <a:rPr b="1" lang="vi-VN" sz="2300">
                <a:solidFill>
                  <a:schemeClr val="dk1"/>
                </a:solidFill>
                <a:latin typeface="Calibri"/>
                <a:ea typeface="Calibri"/>
                <a:cs typeface="Calibri"/>
                <a:sym typeface="Calibri"/>
              </a:rPr>
              <a:t>tract_to_msamd_income</a:t>
            </a:r>
            <a:r>
              <a:rPr lang="vi-VN" sz="2300">
                <a:solidFill>
                  <a:schemeClr val="dk1"/>
                </a:solidFill>
                <a:latin typeface="Calibri"/>
                <a:ea typeface="Calibri"/>
                <a:cs typeface="Calibri"/>
                <a:sym typeface="Calibri"/>
              </a:rPr>
              <a:t> có xu hướng tăng dần, khi tỉ lệ này càng tăng, khả năng phê duyệt của đơn vay càng lớn. Các khu vực có điều kiện kinh tế càng tốt thì Bất động sản tọa lạc càng có giá trị cao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g319158caf18_0_73"/>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330" name="Google Shape;330;g319158caf18_0_73"/>
          <p:cNvSpPr txBox="1"/>
          <p:nvPr/>
        </p:nvSpPr>
        <p:spPr>
          <a:xfrm>
            <a:off x="8632025" y="0"/>
            <a:ext cx="3560100" cy="12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3300">
                <a:solidFill>
                  <a:schemeClr val="dk1"/>
                </a:solidFill>
                <a:latin typeface="Cambria"/>
                <a:ea typeface="Cambria"/>
                <a:cs typeface="Cambria"/>
                <a:sym typeface="Cambria"/>
              </a:rPr>
              <a:t>1.</a:t>
            </a:r>
            <a:r>
              <a:rPr b="1" lang="vi-VN" sz="3300">
                <a:solidFill>
                  <a:schemeClr val="dk1"/>
                </a:solidFill>
                <a:latin typeface="Cambria"/>
                <a:ea typeface="Cambria"/>
                <a:cs typeface="Cambria"/>
                <a:sym typeface="Cambria"/>
              </a:rPr>
              <a:t>tract_to_</a:t>
            </a:r>
            <a:endParaRPr b="1" sz="33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rPr b="1" lang="vi-VN" sz="3300">
                <a:solidFill>
                  <a:schemeClr val="dk1"/>
                </a:solidFill>
                <a:latin typeface="Cambria"/>
                <a:ea typeface="Cambria"/>
                <a:cs typeface="Cambria"/>
                <a:sym typeface="Cambria"/>
              </a:rPr>
              <a:t>msamd_income </a:t>
            </a:r>
            <a:endParaRPr b="1" sz="3300">
              <a:latin typeface="Cambria"/>
              <a:ea typeface="Cambria"/>
              <a:cs typeface="Cambria"/>
              <a:sym typeface="Cambria"/>
            </a:endParaRPr>
          </a:p>
        </p:txBody>
      </p:sp>
      <p:pic>
        <p:nvPicPr>
          <p:cNvPr id="331" name="Google Shape;331;g319158caf18_0_73"/>
          <p:cNvPicPr preferRelativeResize="0"/>
          <p:nvPr/>
        </p:nvPicPr>
        <p:blipFill>
          <a:blip r:embed="rId3">
            <a:alphaModFix/>
          </a:blip>
          <a:stretch>
            <a:fillRect/>
          </a:stretch>
        </p:blipFill>
        <p:spPr>
          <a:xfrm>
            <a:off x="0" y="0"/>
            <a:ext cx="8632026" cy="4035075"/>
          </a:xfrm>
          <a:prstGeom prst="rect">
            <a:avLst/>
          </a:prstGeom>
          <a:noFill/>
          <a:ln>
            <a:noFill/>
          </a:ln>
        </p:spPr>
      </p:pic>
      <p:pic>
        <p:nvPicPr>
          <p:cNvPr id="332" name="Google Shape;332;g319158caf18_0_73"/>
          <p:cNvPicPr preferRelativeResize="0"/>
          <p:nvPr/>
        </p:nvPicPr>
        <p:blipFill>
          <a:blip r:embed="rId4">
            <a:alphaModFix/>
          </a:blip>
          <a:stretch>
            <a:fillRect/>
          </a:stretch>
        </p:blipFill>
        <p:spPr>
          <a:xfrm>
            <a:off x="357375" y="4035075"/>
            <a:ext cx="7917269" cy="2822925"/>
          </a:xfrm>
          <a:prstGeom prst="rect">
            <a:avLst/>
          </a:prstGeom>
          <a:noFill/>
          <a:ln>
            <a:noFill/>
          </a:ln>
        </p:spPr>
      </p:pic>
      <p:sp>
        <p:nvSpPr>
          <p:cNvPr id="333" name="Google Shape;333;g319158caf18_0_73"/>
          <p:cNvSpPr txBox="1"/>
          <p:nvPr/>
        </p:nvSpPr>
        <p:spPr>
          <a:xfrm>
            <a:off x="8408825" y="3505200"/>
            <a:ext cx="3783300" cy="29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300">
                <a:solidFill>
                  <a:schemeClr val="dk1"/>
                </a:solidFill>
                <a:highlight>
                  <a:schemeClr val="lt1"/>
                </a:highlight>
                <a:latin typeface="Calibri"/>
                <a:ea typeface="Calibri"/>
                <a:cs typeface="Calibri"/>
                <a:sym typeface="Calibri"/>
              </a:rPr>
              <a:t>⇨</a:t>
            </a:r>
            <a:r>
              <a:rPr lang="vi-VN" sz="2300">
                <a:solidFill>
                  <a:schemeClr val="dk1"/>
                </a:solidFill>
                <a:latin typeface="Calibri"/>
                <a:ea typeface="Calibri"/>
                <a:cs typeface="Calibri"/>
                <a:sym typeface="Calibri"/>
              </a:rPr>
              <a:t> Đa số các census_tract đều có tỉ lệ </a:t>
            </a:r>
            <a:r>
              <a:rPr b="1" lang="vi-VN" sz="2300">
                <a:solidFill>
                  <a:schemeClr val="dk1"/>
                </a:solidFill>
                <a:latin typeface="Calibri"/>
                <a:ea typeface="Calibri"/>
                <a:cs typeface="Calibri"/>
                <a:sym typeface="Calibri"/>
              </a:rPr>
              <a:t>tract_to_msamd</a:t>
            </a:r>
            <a:r>
              <a:rPr lang="vi-VN" sz="2300">
                <a:solidFill>
                  <a:schemeClr val="dk1"/>
                </a:solidFill>
                <a:latin typeface="Calibri"/>
                <a:ea typeface="Calibri"/>
                <a:cs typeface="Calibri"/>
                <a:sym typeface="Calibri"/>
              </a:rPr>
              <a:t> trong khoảng 70%-120%. Các khu vực có giá trị tỷ lệ từ mức này trở lên là những khu vực được đánh giá tốt, gia tăng xác suất phê duyệt.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8c5500b96_0_9"/>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340" name="Google Shape;340;g318c5500b96_0_9"/>
          <p:cNvSpPr txBox="1"/>
          <p:nvPr>
            <p:ph type="title"/>
          </p:nvPr>
        </p:nvSpPr>
        <p:spPr>
          <a:xfrm>
            <a:off x="100" y="0"/>
            <a:ext cx="12192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sz="3400">
                <a:latin typeface="Cambria"/>
                <a:ea typeface="Cambria"/>
                <a:cs typeface="Cambria"/>
                <a:sym typeface="Cambria"/>
              </a:rPr>
              <a:t>2-3</a:t>
            </a:r>
            <a:r>
              <a:rPr b="1" lang="vi-VN" sz="3400">
                <a:latin typeface="Cambria"/>
                <a:ea typeface="Cambria"/>
                <a:cs typeface="Cambria"/>
                <a:sym typeface="Cambria"/>
              </a:rPr>
              <a:t>.</a:t>
            </a:r>
            <a:r>
              <a:rPr lang="vi-VN" sz="3400">
                <a:latin typeface="Cambria"/>
                <a:ea typeface="Cambria"/>
                <a:cs typeface="Cambria"/>
                <a:sym typeface="Cambria"/>
              </a:rPr>
              <a:t>num_of_family</a:t>
            </a:r>
            <a:r>
              <a:rPr lang="vi-VN" sz="3400">
                <a:latin typeface="Cambria"/>
                <a:ea typeface="Cambria"/>
                <a:cs typeface="Cambria"/>
                <a:sym typeface="Cambria"/>
              </a:rPr>
              <a:t>_dwelling - num_owner_occupied </a:t>
            </a:r>
            <a:endParaRPr sz="3400">
              <a:latin typeface="Cambria"/>
              <a:ea typeface="Cambria"/>
              <a:cs typeface="Cambria"/>
              <a:sym typeface="Cambria"/>
            </a:endParaRPr>
          </a:p>
        </p:txBody>
      </p:sp>
      <p:sp>
        <p:nvSpPr>
          <p:cNvPr id="341" name="Google Shape;341;g318c5500b96_0_9"/>
          <p:cNvSpPr txBox="1"/>
          <p:nvPr/>
        </p:nvSpPr>
        <p:spPr>
          <a:xfrm>
            <a:off x="0" y="879250"/>
            <a:ext cx="12192000" cy="222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600">
                <a:solidFill>
                  <a:srgbClr val="112277"/>
                </a:solidFill>
                <a:latin typeface="Calibri"/>
                <a:ea typeface="Calibri"/>
                <a:cs typeface="Calibri"/>
                <a:sym typeface="Calibri"/>
              </a:rPr>
              <a:t>2.num_of_family_dwelling: (IV = </a:t>
            </a:r>
            <a:r>
              <a:rPr b="1" lang="vi-VN" sz="2300">
                <a:solidFill>
                  <a:srgbClr val="FF0000"/>
                </a:solidFill>
                <a:latin typeface="Calibri"/>
                <a:ea typeface="Calibri"/>
                <a:cs typeface="Calibri"/>
                <a:sym typeface="Calibri"/>
              </a:rPr>
              <a:t>0.005</a:t>
            </a:r>
            <a:r>
              <a:rPr b="1" lang="vi-VN" sz="2600">
                <a:solidFill>
                  <a:schemeClr val="dk2"/>
                </a:solidFill>
                <a:latin typeface="Calibri"/>
                <a:ea typeface="Calibri"/>
                <a:cs typeface="Calibri"/>
                <a:sym typeface="Calibri"/>
              </a:rPr>
              <a:t>)</a:t>
            </a:r>
            <a:endParaRPr b="1" sz="26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Số lượng những căn hộ gia đình có trong khu vực địa phương (Census_tract), nơi tài sản thế chấp tọa lạc.  </a:t>
            </a:r>
            <a:endParaRPr sz="2300">
              <a:latin typeface="Calibri"/>
              <a:ea typeface="Calibri"/>
              <a:cs typeface="Calibri"/>
              <a:sym typeface="Calibri"/>
            </a:endParaRPr>
          </a:p>
          <a:p>
            <a:pPr indent="0" lvl="0" marL="0" rtl="0" algn="l">
              <a:lnSpc>
                <a:spcPct val="115000"/>
              </a:lnSpc>
              <a:spcBef>
                <a:spcPts val="0"/>
              </a:spcBef>
              <a:spcAft>
                <a:spcPts val="0"/>
              </a:spcAft>
              <a:buNone/>
            </a:pPr>
            <a:r>
              <a:rPr lang="vi-VN" sz="2300">
                <a:latin typeface="Calibri"/>
                <a:ea typeface="Calibri"/>
                <a:cs typeface="Calibri"/>
                <a:sym typeface="Calibri"/>
              </a:rPr>
              <a:t>Family dwelling: M</a:t>
            </a:r>
            <a:r>
              <a:rPr lang="vi-VN" sz="2300">
                <a:latin typeface="Calibri"/>
                <a:ea typeface="Calibri"/>
                <a:cs typeface="Calibri"/>
                <a:sym typeface="Calibri"/>
              </a:rPr>
              <a:t>ột căn hộ có đủ tiêu chuẩn và được thiết kế để làm nơi cư trú cho ≥ 1 hộ gia đình. Tất cả những căn hộ không được xây dựng để làm nơi ở đều không tính.</a:t>
            </a:r>
            <a:endParaRPr b="1" sz="2300">
              <a:solidFill>
                <a:srgbClr val="FF0000"/>
              </a:solidFill>
              <a:latin typeface="Calibri"/>
              <a:ea typeface="Calibri"/>
              <a:cs typeface="Calibri"/>
              <a:sym typeface="Calibri"/>
            </a:endParaRPr>
          </a:p>
        </p:txBody>
      </p:sp>
      <p:sp>
        <p:nvSpPr>
          <p:cNvPr id="342" name="Google Shape;342;g318c5500b96_0_9"/>
          <p:cNvSpPr txBox="1"/>
          <p:nvPr/>
        </p:nvSpPr>
        <p:spPr>
          <a:xfrm>
            <a:off x="0" y="3259000"/>
            <a:ext cx="12192000" cy="140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600">
                <a:solidFill>
                  <a:srgbClr val="112277"/>
                </a:solidFill>
                <a:latin typeface="Calibri"/>
                <a:ea typeface="Calibri"/>
                <a:cs typeface="Calibri"/>
                <a:sym typeface="Calibri"/>
              </a:rPr>
              <a:t>3</a:t>
            </a:r>
            <a:r>
              <a:rPr b="1" lang="vi-VN" sz="2600">
                <a:solidFill>
                  <a:srgbClr val="112277"/>
                </a:solidFill>
                <a:latin typeface="Calibri"/>
                <a:ea typeface="Calibri"/>
                <a:cs typeface="Calibri"/>
                <a:sym typeface="Calibri"/>
              </a:rPr>
              <a:t>.num_owner_occupied: (IV = </a:t>
            </a:r>
            <a:r>
              <a:rPr b="1" lang="vi-VN" sz="2300">
                <a:solidFill>
                  <a:srgbClr val="FF0000"/>
                </a:solidFill>
                <a:latin typeface="Calibri"/>
                <a:ea typeface="Calibri"/>
                <a:cs typeface="Calibri"/>
                <a:sym typeface="Calibri"/>
              </a:rPr>
              <a:t>0.016</a:t>
            </a:r>
            <a:r>
              <a:rPr b="1" lang="vi-VN" sz="2600">
                <a:solidFill>
                  <a:schemeClr val="dk2"/>
                </a:solidFill>
                <a:latin typeface="Calibri"/>
                <a:ea typeface="Calibri"/>
                <a:cs typeface="Calibri"/>
                <a:sym typeface="Calibri"/>
              </a:rPr>
              <a:t>)</a:t>
            </a:r>
            <a:endParaRPr b="1" sz="29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Số lượng những căn hộ gia đình có người cư trú là chủ sở hữu ở trong khu vực địa phương, nơi tài sản thế chấp tọa lạc. Các căn hộ bỏ trống/cho thuê không được coi là Owner occupied.</a:t>
            </a:r>
            <a:endParaRPr sz="2300">
              <a:latin typeface="Calibri"/>
              <a:ea typeface="Calibri"/>
              <a:cs typeface="Calibri"/>
              <a:sym typeface="Calibri"/>
            </a:endParaRPr>
          </a:p>
        </p:txBody>
      </p:sp>
      <p:sp>
        <p:nvSpPr>
          <p:cNvPr id="343" name="Google Shape;343;g318c5500b96_0_9"/>
          <p:cNvSpPr txBox="1"/>
          <p:nvPr/>
        </p:nvSpPr>
        <p:spPr>
          <a:xfrm>
            <a:off x="0" y="4824550"/>
            <a:ext cx="12192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700" u="sng">
                <a:solidFill>
                  <a:srgbClr val="112277"/>
                </a:solidFill>
                <a:latin typeface="Calibri"/>
                <a:ea typeface="Calibri"/>
                <a:cs typeface="Calibri"/>
                <a:sym typeface="Calibri"/>
              </a:rPr>
              <a:t>Tạo biến mới:</a:t>
            </a:r>
            <a:endParaRPr b="1" sz="2700" u="sng">
              <a:solidFill>
                <a:srgbClr val="112277"/>
              </a:solidFill>
              <a:latin typeface="Calibri"/>
              <a:ea typeface="Calibri"/>
              <a:cs typeface="Calibri"/>
              <a:sym typeface="Calibri"/>
            </a:endParaRPr>
          </a:p>
          <a:p>
            <a:pPr indent="0" lvl="0" marL="0" rtl="0" algn="ctr">
              <a:spcBef>
                <a:spcPts val="0"/>
              </a:spcBef>
              <a:spcAft>
                <a:spcPts val="0"/>
              </a:spcAft>
              <a:buNone/>
            </a:pPr>
            <a:r>
              <a:rPr b="1" lang="vi-VN" sz="2700">
                <a:solidFill>
                  <a:srgbClr val="112277"/>
                </a:solidFill>
                <a:latin typeface="Calibri"/>
                <a:ea typeface="Calibri"/>
                <a:cs typeface="Calibri"/>
                <a:sym typeface="Calibri"/>
              </a:rPr>
              <a:t>ratio_num_owner_family</a:t>
            </a:r>
            <a:r>
              <a:rPr b="1" lang="vi-VN" sz="2600">
                <a:solidFill>
                  <a:srgbClr val="112277"/>
                </a:solidFill>
                <a:latin typeface="Calibri"/>
                <a:ea typeface="Calibri"/>
                <a:cs typeface="Calibri"/>
                <a:sym typeface="Calibri"/>
              </a:rPr>
              <a:t> </a:t>
            </a:r>
            <a:r>
              <a:rPr b="1" lang="vi-VN" sz="3000">
                <a:solidFill>
                  <a:schemeClr val="dk1"/>
                </a:solidFill>
                <a:latin typeface="Calibri"/>
                <a:ea typeface="Calibri"/>
                <a:cs typeface="Calibri"/>
                <a:sym typeface="Calibri"/>
              </a:rPr>
              <a:t>=</a:t>
            </a:r>
            <a:r>
              <a:rPr b="1" lang="vi-VN" sz="2600">
                <a:solidFill>
                  <a:srgbClr val="112277"/>
                </a:solidFill>
                <a:latin typeface="Calibri"/>
                <a:ea typeface="Calibri"/>
                <a:cs typeface="Calibri"/>
                <a:sym typeface="Calibri"/>
              </a:rPr>
              <a:t> </a:t>
            </a:r>
            <a:r>
              <a:rPr b="1" lang="vi-VN" sz="2600">
                <a:solidFill>
                  <a:srgbClr val="112277"/>
                </a:solidFill>
                <a:latin typeface="Calibri"/>
                <a:ea typeface="Calibri"/>
                <a:cs typeface="Calibri"/>
                <a:sym typeface="Calibri"/>
              </a:rPr>
              <a:t>num_owner_occupied </a:t>
            </a:r>
            <a:r>
              <a:rPr b="1" lang="vi-VN" sz="3100">
                <a:solidFill>
                  <a:schemeClr val="dk1"/>
                </a:solidFill>
                <a:latin typeface="Calibri"/>
                <a:ea typeface="Calibri"/>
                <a:cs typeface="Calibri"/>
                <a:sym typeface="Calibri"/>
              </a:rPr>
              <a:t>/</a:t>
            </a:r>
            <a:r>
              <a:rPr b="1" lang="vi-VN" sz="3100">
                <a:solidFill>
                  <a:srgbClr val="112277"/>
                </a:solidFill>
                <a:latin typeface="Calibri"/>
                <a:ea typeface="Calibri"/>
                <a:cs typeface="Calibri"/>
                <a:sym typeface="Calibri"/>
              </a:rPr>
              <a:t> </a:t>
            </a:r>
            <a:r>
              <a:rPr b="1" lang="vi-VN" sz="2600">
                <a:solidFill>
                  <a:srgbClr val="112277"/>
                </a:solidFill>
                <a:latin typeface="Calibri"/>
                <a:ea typeface="Calibri"/>
                <a:cs typeface="Calibri"/>
                <a:sym typeface="Calibri"/>
              </a:rPr>
              <a:t>num_of_family_dwelling    </a:t>
            </a:r>
            <a:endParaRPr b="1" sz="2600">
              <a:solidFill>
                <a:srgbClr val="112277"/>
              </a:solidFill>
              <a:latin typeface="Calibri"/>
              <a:ea typeface="Calibri"/>
              <a:cs typeface="Calibri"/>
              <a:sym typeface="Calibri"/>
            </a:endParaRPr>
          </a:p>
          <a:p>
            <a:pPr indent="0" lvl="0" marL="0" rtl="0" algn="ctr">
              <a:spcBef>
                <a:spcPts val="0"/>
              </a:spcBef>
              <a:spcAft>
                <a:spcPts val="0"/>
              </a:spcAft>
              <a:buNone/>
            </a:pPr>
            <a:r>
              <a:rPr b="1" i="1" lang="vi-VN" sz="2400">
                <a:solidFill>
                  <a:srgbClr val="112277"/>
                </a:solidFill>
                <a:latin typeface="Calibri"/>
                <a:ea typeface="Calibri"/>
                <a:cs typeface="Calibri"/>
                <a:sym typeface="Calibri"/>
              </a:rPr>
              <a:t>(∈ [0, 1])</a:t>
            </a:r>
            <a:endParaRPr b="1" i="1" sz="2400">
              <a:solidFill>
                <a:srgbClr val="112277"/>
              </a:solidFill>
              <a:latin typeface="Calibri"/>
              <a:ea typeface="Calibri"/>
              <a:cs typeface="Calibri"/>
              <a:sym typeface="Calibri"/>
            </a:endParaRPr>
          </a:p>
        </p:txBody>
      </p:sp>
      <p:sp>
        <p:nvSpPr>
          <p:cNvPr id="344" name="Google Shape;344;g318c5500b96_0_9"/>
          <p:cNvSpPr txBox="1"/>
          <p:nvPr/>
        </p:nvSpPr>
        <p:spPr>
          <a:xfrm>
            <a:off x="0" y="6154600"/>
            <a:ext cx="12192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solidFill>
                  <a:schemeClr val="dk1"/>
                </a:solidFill>
                <a:latin typeface="Calibri"/>
                <a:ea typeface="Calibri"/>
                <a:cs typeface="Calibri"/>
                <a:sym typeface="Calibri"/>
              </a:rPr>
              <a:t>Information Value:</a:t>
            </a:r>
            <a:r>
              <a:rPr b="1" lang="vi-VN" sz="2300">
                <a:solidFill>
                  <a:srgbClr val="FF0000"/>
                </a:solidFill>
                <a:latin typeface="Calibri"/>
                <a:ea typeface="Calibri"/>
                <a:cs typeface="Calibri"/>
                <a:sym typeface="Calibri"/>
              </a:rPr>
              <a:t> 0.021 (Yếu)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g318c5500b96_0_3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graphicFrame>
        <p:nvGraphicFramePr>
          <p:cNvPr id="351" name="Google Shape;351;g318c5500b96_0_35"/>
          <p:cNvGraphicFramePr/>
          <p:nvPr/>
        </p:nvGraphicFramePr>
        <p:xfrm>
          <a:off x="0" y="0"/>
          <a:ext cx="3000000" cy="3000000"/>
        </p:xfrm>
        <a:graphic>
          <a:graphicData uri="http://schemas.openxmlformats.org/drawingml/2006/table">
            <a:tbl>
              <a:tblPr>
                <a:noFill/>
                <a:tableStyleId>{125C32D5-F7C1-48FA-B560-93A3CA2F7CE0}</a:tableStyleId>
              </a:tblPr>
              <a:tblGrid>
                <a:gridCol w="1418875"/>
                <a:gridCol w="563100"/>
                <a:gridCol w="573825"/>
                <a:gridCol w="573825"/>
                <a:gridCol w="602100"/>
                <a:gridCol w="602100"/>
                <a:gridCol w="534125"/>
                <a:gridCol w="592075"/>
                <a:gridCol w="583650"/>
                <a:gridCol w="432075"/>
                <a:gridCol w="464625"/>
                <a:gridCol w="470900"/>
              </a:tblGrid>
              <a:tr h="213400">
                <a:tc>
                  <a:txBody>
                    <a:bodyPr/>
                    <a:lstStyle/>
                    <a:p>
                      <a:pPr indent="0" lvl="0" marL="0" rtl="0" algn="l">
                        <a:lnSpc>
                          <a:spcPct val="115000"/>
                        </a:lnSpc>
                        <a:spcBef>
                          <a:spcPts val="0"/>
                        </a:spcBef>
                        <a:spcAft>
                          <a:spcPts val="0"/>
                        </a:spcAft>
                        <a:buNone/>
                      </a:pPr>
                      <a:r>
                        <a:rPr b="1" lang="vi-VN" sz="1000">
                          <a:latin typeface="Calibri"/>
                          <a:ea typeface="Calibri"/>
                          <a:cs typeface="Calibri"/>
                          <a:sym typeface="Calibri"/>
                        </a:rPr>
                        <a:t>ratio_num_owner_family</a:t>
                      </a:r>
                      <a:endParaRPr b="1"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 G+B</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Percent</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Good</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 Good</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Bad</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 Bad</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G/B Odd</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Bad rate</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Index</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WOE</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000">
                          <a:latin typeface="Calibri"/>
                          <a:ea typeface="Calibri"/>
                          <a:cs typeface="Calibri"/>
                          <a:sym typeface="Calibri"/>
                        </a:rPr>
                        <a:t>IV</a:t>
                      </a:r>
                      <a:endParaRPr b="1" sz="10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[01] LOW-0.524</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13497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10715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4.74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2782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6.22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3.85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20.61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-0,272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0,004</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[02] 0.524&lt;-0.585</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13509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10929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2580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5.77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4.24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19.10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-0,177</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[03] 0.585&lt;-0.633</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13798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10965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2833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6.33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3.87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20.53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-0,268</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0,004</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[04] 0.633&lt;-0.663</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1338</a:t>
                      </a:r>
                      <a:r>
                        <a:rPr lang="vi-VN" sz="1000">
                          <a:latin typeface="Calibri"/>
                          <a:ea typeface="Calibri"/>
                          <a:cs typeface="Calibri"/>
                          <a:sym typeface="Calibri"/>
                        </a:rPr>
                        <a:t>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10858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2524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5.64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4.30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18.86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-0,162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270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[05] 0.663&lt;-0.692</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14018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11523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2495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5.58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4.62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17.80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-0,091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[06] 0.692&lt;-0.714</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12725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4.70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10416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4.60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2309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4.51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18.15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-0,114</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[07] 0.714&lt;-0.734</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13250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10966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2284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17.24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-0,052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[08] 0.734&lt;-0.754</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14211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11779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2432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5.44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17.11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-0,043</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[09] 0.754&lt;-0.769</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13808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11472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2336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16.92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-0,029</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[10] 0.769&lt;-0.786</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12728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4.70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10562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4.67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2166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17.02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B</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-0,037</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[11] 0.786&lt;-0.801</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13562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11386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2176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16.04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0,034</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[12] 0.801&lt;-0.812</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13845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11778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2067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4.62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5.70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14.93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0,119</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[13] 0.812&lt;-0.828</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14338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12156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5.37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2182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5.57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15.22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0,097</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[14] 0.828&lt;-0.838</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13070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11063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2007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4.49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5.51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15.36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0,086</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[15] 0.838&lt;-0.854</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14323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12211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5.40</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2112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4.72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5.78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14.75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0,134</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[16] 0.854&lt;-0.878</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12894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4.76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11046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1848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4.13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5.98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14.33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0,167</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[17] 0.878&lt;-0.898</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13348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11398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05.04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1950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4.36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5.85</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14.61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0,145</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[18] 0.898&lt;-0.915</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13028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4.81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11182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1846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4.13</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06.06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14.17</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0,18</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[19] 0.915&lt;-0.958</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14206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5.24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12229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5.41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1977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4.42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6.19</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13.92</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0,201</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32800">
                <a:tc>
                  <a:txBody>
                    <a:bodyPr/>
                    <a:lstStyle/>
                    <a:p>
                      <a:pPr indent="0" lvl="0" marL="0" rtl="0" algn="l">
                        <a:lnSpc>
                          <a:spcPct val="115000"/>
                        </a:lnSpc>
                        <a:spcBef>
                          <a:spcPts val="0"/>
                        </a:spcBef>
                        <a:spcAft>
                          <a:spcPts val="0"/>
                        </a:spcAft>
                        <a:buNone/>
                      </a:pPr>
                      <a:r>
                        <a:rPr lang="vi-VN" sz="1000">
                          <a:latin typeface="Calibri"/>
                          <a:ea typeface="Calibri"/>
                          <a:cs typeface="Calibri"/>
                          <a:sym typeface="Calibri"/>
                        </a:rPr>
                        <a:t>[20] 0.958&lt;-HIGH</a:t>
                      </a:r>
                      <a:endParaRPr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13378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4.94</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11561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5.11</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1817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04.06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6.36</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13.58</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G</a:t>
                      </a:r>
                      <a:endParaRPr sz="10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0,23</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000">
                          <a:latin typeface="Calibri"/>
                          <a:ea typeface="Calibri"/>
                          <a:cs typeface="Calibri"/>
                          <a:sym typeface="Calibri"/>
                        </a:rPr>
                        <a:t>0,002</a:t>
                      </a:r>
                      <a:endParaRPr sz="1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bl>
          </a:graphicData>
        </a:graphic>
      </p:graphicFrame>
      <p:sp>
        <p:nvSpPr>
          <p:cNvPr id="352" name="Google Shape;352;g318c5500b96_0_35"/>
          <p:cNvSpPr txBox="1"/>
          <p:nvPr/>
        </p:nvSpPr>
        <p:spPr>
          <a:xfrm>
            <a:off x="7277925" y="0"/>
            <a:ext cx="4914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600">
                <a:solidFill>
                  <a:schemeClr val="dk1"/>
                </a:solidFill>
                <a:latin typeface="Cambria"/>
                <a:ea typeface="Cambria"/>
                <a:cs typeface="Cambria"/>
                <a:sym typeface="Cambria"/>
              </a:rPr>
              <a:t>4.</a:t>
            </a:r>
            <a:r>
              <a:rPr b="1" lang="vi-VN" sz="2600">
                <a:solidFill>
                  <a:schemeClr val="dk1"/>
                </a:solidFill>
                <a:latin typeface="Cambria"/>
                <a:ea typeface="Cambria"/>
                <a:cs typeface="Cambria"/>
                <a:sym typeface="Cambria"/>
              </a:rPr>
              <a:t>ratio_num_owner_family</a:t>
            </a:r>
            <a:endParaRPr sz="2600">
              <a:solidFill>
                <a:schemeClr val="dk1"/>
              </a:solidFill>
              <a:latin typeface="Cambria"/>
              <a:ea typeface="Cambria"/>
              <a:cs typeface="Cambria"/>
              <a:sym typeface="Cambria"/>
            </a:endParaRPr>
          </a:p>
        </p:txBody>
      </p:sp>
      <p:graphicFrame>
        <p:nvGraphicFramePr>
          <p:cNvPr id="353" name="Google Shape;353;g318c5500b96_0_35"/>
          <p:cNvGraphicFramePr/>
          <p:nvPr/>
        </p:nvGraphicFramePr>
        <p:xfrm>
          <a:off x="0" y="5029200"/>
          <a:ext cx="3000000" cy="3000000"/>
        </p:xfrm>
        <a:graphic>
          <a:graphicData uri="http://schemas.openxmlformats.org/drawingml/2006/table">
            <a:tbl>
              <a:tblPr>
                <a:noFill/>
                <a:tableStyleId>{125C32D5-F7C1-48FA-B560-93A3CA2F7CE0}</a:tableStyleId>
              </a:tblPr>
              <a:tblGrid>
                <a:gridCol w="1943100"/>
                <a:gridCol w="619125"/>
                <a:gridCol w="704850"/>
                <a:gridCol w="638175"/>
                <a:gridCol w="590550"/>
                <a:gridCol w="571500"/>
                <a:gridCol w="523875"/>
                <a:gridCol w="714375"/>
                <a:gridCol w="647700"/>
                <a:gridCol w="457200"/>
                <a:gridCol w="581025"/>
                <a:gridCol w="495300"/>
              </a:tblGrid>
              <a:tr h="219075">
                <a:tc>
                  <a:txBody>
                    <a:bodyPr/>
                    <a:lstStyle/>
                    <a:p>
                      <a:pPr indent="0" lvl="0" marL="0" rtl="0" algn="l">
                        <a:lnSpc>
                          <a:spcPct val="115000"/>
                        </a:lnSpc>
                        <a:spcBef>
                          <a:spcPts val="0"/>
                        </a:spcBef>
                        <a:spcAft>
                          <a:spcPts val="0"/>
                        </a:spcAft>
                        <a:buNone/>
                      </a:pPr>
                      <a:r>
                        <a:rPr b="1" lang="vi-VN" sz="1100">
                          <a:latin typeface="Calibri"/>
                          <a:ea typeface="Calibri"/>
                          <a:cs typeface="Calibri"/>
                          <a:sym typeface="Calibri"/>
                        </a:rPr>
                        <a:t>r</a:t>
                      </a:r>
                      <a:r>
                        <a:rPr b="1" lang="vi-VN" sz="1100">
                          <a:latin typeface="Calibri"/>
                          <a:ea typeface="Calibri"/>
                          <a:cs typeface="Calibri"/>
                          <a:sym typeface="Calibri"/>
                        </a:rPr>
                        <a:t>atio_num_owner_family</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B0B7B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B0B7B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[01] LOW&lt;-0.663</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54186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43467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19,21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10719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23,96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4,05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19,78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[03] 0.663&lt;-0.714</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26743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9.87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21939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9.70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4804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10.74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17.96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[04] 0.714&lt;-0.786</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53997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19.93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44779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19.80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9218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20.61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4.86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17.07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B</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9000"/>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[05] 0.786&lt;-0.838</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54815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20.23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46383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20.51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8432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18.85</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5.50</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15.38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0,084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[06] 0.838&lt;-0.915</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53593</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19.78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45837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20.26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7756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17.34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5.91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14.47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0,156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[07] 0.915&lt;-0.958</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14206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5.24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12229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5.41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1977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4.42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6.19</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13.92</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19075">
                <a:tc>
                  <a:txBody>
                    <a:bodyPr/>
                    <a:lstStyle/>
                    <a:p>
                      <a:pPr indent="0" lvl="0" marL="0" rtl="0" algn="l">
                        <a:lnSpc>
                          <a:spcPct val="115000"/>
                        </a:lnSpc>
                        <a:spcBef>
                          <a:spcPts val="0"/>
                        </a:spcBef>
                        <a:spcAft>
                          <a:spcPts val="0"/>
                        </a:spcAft>
                        <a:buNone/>
                      </a:pPr>
                      <a:r>
                        <a:rPr lang="vi-VN" sz="1100">
                          <a:latin typeface="Calibri"/>
                          <a:ea typeface="Calibri"/>
                          <a:cs typeface="Calibri"/>
                          <a:sym typeface="Calibri"/>
                        </a:rPr>
                        <a:t>[08] 0.958&lt;-HIGH</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13378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4.94</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11561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5.11</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1817</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04.06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6.36</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13.58</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G</a:t>
                      </a:r>
                      <a:endParaRPr sz="11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0,229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0,002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bl>
          </a:graphicData>
        </a:graphic>
      </p:graphicFrame>
      <p:sp>
        <p:nvSpPr>
          <p:cNvPr id="354" name="Google Shape;354;g318c5500b96_0_35"/>
          <p:cNvSpPr txBox="1"/>
          <p:nvPr/>
        </p:nvSpPr>
        <p:spPr>
          <a:xfrm>
            <a:off x="8486775" y="4869300"/>
            <a:ext cx="37050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solidFill>
                  <a:schemeClr val="dk1"/>
                </a:solidFill>
                <a:latin typeface="Calibri"/>
                <a:ea typeface="Calibri"/>
                <a:cs typeface="Calibri"/>
                <a:sym typeface="Calibri"/>
              </a:rPr>
              <a:t>Kỳ vọng:</a:t>
            </a: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ratio càng cao thì giá trị BĐS ở đó càng giá trị, khả năng phê duyệt khoản vay càng lớn.</a:t>
            </a:r>
            <a:endParaRPr sz="2300">
              <a:solidFill>
                <a:schemeClr val="dk1"/>
              </a:solidFill>
              <a:latin typeface="Calibri"/>
              <a:ea typeface="Calibri"/>
              <a:cs typeface="Calibri"/>
              <a:sym typeface="Calibri"/>
            </a:endParaRPr>
          </a:p>
        </p:txBody>
      </p:sp>
      <p:sp>
        <p:nvSpPr>
          <p:cNvPr id="355" name="Google Shape;355;g318c5500b96_0_35"/>
          <p:cNvSpPr txBox="1"/>
          <p:nvPr/>
        </p:nvSpPr>
        <p:spPr>
          <a:xfrm>
            <a:off x="7486050" y="666750"/>
            <a:ext cx="4705800" cy="298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300" u="sng">
                <a:solidFill>
                  <a:schemeClr val="dk1"/>
                </a:solidFill>
                <a:highlight>
                  <a:schemeClr val="lt1"/>
                </a:highlight>
                <a:latin typeface="Calibri"/>
                <a:ea typeface="Calibri"/>
                <a:cs typeface="Calibri"/>
                <a:sym typeface="Calibri"/>
              </a:rPr>
              <a:t>Ý nghĩa:</a:t>
            </a:r>
            <a:r>
              <a:rPr b="1" lang="vi-VN" sz="2300">
                <a:solidFill>
                  <a:schemeClr val="dk1"/>
                </a:solidFill>
                <a:highlight>
                  <a:schemeClr val="lt1"/>
                </a:highlight>
                <a:latin typeface="Calibri"/>
                <a:ea typeface="Calibri"/>
                <a:cs typeface="Calibri"/>
                <a:sym typeface="Calibri"/>
              </a:rPr>
              <a:t> </a:t>
            </a:r>
            <a:r>
              <a:rPr lang="vi-VN" sz="2300">
                <a:solidFill>
                  <a:schemeClr val="dk1"/>
                </a:solidFill>
                <a:highlight>
                  <a:schemeClr val="lt1"/>
                </a:highlight>
                <a:latin typeface="Calibri"/>
                <a:ea typeface="Calibri"/>
                <a:cs typeface="Calibri"/>
                <a:sym typeface="Calibri"/>
              </a:rPr>
              <a:t>Thể hiện </a:t>
            </a:r>
            <a:r>
              <a:rPr b="1" lang="vi-VN" sz="2300">
                <a:solidFill>
                  <a:schemeClr val="dk1"/>
                </a:solidFill>
                <a:highlight>
                  <a:schemeClr val="lt1"/>
                </a:highlight>
                <a:latin typeface="Calibri"/>
                <a:ea typeface="Calibri"/>
                <a:cs typeface="Calibri"/>
                <a:sym typeface="Calibri"/>
              </a:rPr>
              <a:t>sự ổn định</a:t>
            </a:r>
            <a:r>
              <a:rPr lang="vi-VN" sz="2300">
                <a:solidFill>
                  <a:schemeClr val="dk1"/>
                </a:solidFill>
                <a:highlight>
                  <a:schemeClr val="lt1"/>
                </a:highlight>
                <a:latin typeface="Calibri"/>
                <a:ea typeface="Calibri"/>
                <a:cs typeface="Calibri"/>
                <a:sym typeface="Calibri"/>
              </a:rPr>
              <a:t> của khu vực, một căn nhà được cư trú bởi chính chủ có xu hướng định cư lâu dài, khu vực càng nhiều nhà định cư thì khu vực càng có tính ổn định cao. Một gia đình định cư lâu đời sẽ có tính đóng góp cộng đồng tốt hơn.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g319158caf18_0_52"/>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362" name="Google Shape;362;g319158caf18_0_52"/>
          <p:cNvPicPr preferRelativeResize="0"/>
          <p:nvPr/>
        </p:nvPicPr>
        <p:blipFill>
          <a:blip r:embed="rId3">
            <a:alphaModFix/>
          </a:blip>
          <a:stretch>
            <a:fillRect/>
          </a:stretch>
        </p:blipFill>
        <p:spPr>
          <a:xfrm>
            <a:off x="0" y="0"/>
            <a:ext cx="8755438" cy="4092775"/>
          </a:xfrm>
          <a:prstGeom prst="rect">
            <a:avLst/>
          </a:prstGeom>
          <a:noFill/>
          <a:ln>
            <a:noFill/>
          </a:ln>
        </p:spPr>
      </p:pic>
      <p:pic>
        <p:nvPicPr>
          <p:cNvPr id="363" name="Google Shape;363;g319158caf18_0_52"/>
          <p:cNvPicPr preferRelativeResize="0"/>
          <p:nvPr/>
        </p:nvPicPr>
        <p:blipFill>
          <a:blip r:embed="rId4">
            <a:alphaModFix/>
          </a:blip>
          <a:stretch>
            <a:fillRect/>
          </a:stretch>
        </p:blipFill>
        <p:spPr>
          <a:xfrm>
            <a:off x="542088" y="4092775"/>
            <a:ext cx="7671274" cy="2763450"/>
          </a:xfrm>
          <a:prstGeom prst="rect">
            <a:avLst/>
          </a:prstGeom>
          <a:noFill/>
          <a:ln>
            <a:noFill/>
          </a:ln>
        </p:spPr>
      </p:pic>
      <p:sp>
        <p:nvSpPr>
          <p:cNvPr id="364" name="Google Shape;364;g319158caf18_0_52"/>
          <p:cNvSpPr txBox="1"/>
          <p:nvPr/>
        </p:nvSpPr>
        <p:spPr>
          <a:xfrm>
            <a:off x="8213350" y="3049550"/>
            <a:ext cx="3978900" cy="25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solidFill>
                  <a:schemeClr val="dk1"/>
                </a:solidFill>
                <a:latin typeface="Calibri"/>
                <a:ea typeface="Calibri"/>
                <a:cs typeface="Calibri"/>
                <a:sym typeface="Calibri"/>
              </a:rPr>
              <a:t>Xu hướng:</a:t>
            </a:r>
            <a:r>
              <a:rPr lang="vi-VN" sz="2300">
                <a:solidFill>
                  <a:schemeClr val="dk1"/>
                </a:solidFill>
                <a:latin typeface="Calibri"/>
                <a:ea typeface="Calibri"/>
                <a:cs typeface="Calibri"/>
                <a:sym typeface="Calibri"/>
              </a:rPr>
              <a:t> ratio khi tăng dần cho thấy khả năng phê duyệt càng lớn. Các khu vực có ratio khoảng 80% trở lên sẽ được đánh giá tốt và có khả năng phê duyệt tốt hơn.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19a2f401a0_0_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371" name="Google Shape;371;g319a2f401a0_0_1"/>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a:t>
            </a:r>
            <a:r>
              <a:rPr lang="vi-VN">
                <a:latin typeface="Cambria"/>
                <a:ea typeface="Cambria"/>
                <a:cs typeface="Cambria"/>
                <a:sym typeface="Cambria"/>
              </a:rPr>
              <a:t>hud_median_family_income và county_name </a:t>
            </a:r>
            <a:endParaRPr/>
          </a:p>
        </p:txBody>
      </p:sp>
      <p:sp>
        <p:nvSpPr>
          <p:cNvPr id="372" name="Google Shape;372;g319a2f401a0_0_1"/>
          <p:cNvSpPr txBox="1"/>
          <p:nvPr/>
        </p:nvSpPr>
        <p:spPr>
          <a:xfrm>
            <a:off x="0" y="1007325"/>
            <a:ext cx="12192000" cy="37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endParaRPr b="1"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hud_median_family_income: </a:t>
            </a:r>
            <a:r>
              <a:rPr lang="vi-VN" sz="2300">
                <a:latin typeface="Calibri"/>
                <a:ea typeface="Calibri"/>
                <a:cs typeface="Calibri"/>
                <a:sym typeface="Calibri"/>
              </a:rPr>
              <a:t>Mức thu nhập gia đình (trung vị) của từng khu vực MSA tại bang Washington (năm 2016). Bang Washington có tất cả 12 MSA và 3 khu vực nông thôn (Non MSA). Tất cả có 15 giá trị hud_median_family_income. </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Information value: </a:t>
            </a:r>
            <a:r>
              <a:rPr b="1" lang="vi-VN" sz="2300">
                <a:solidFill>
                  <a:srgbClr val="FF0000"/>
                </a:solidFill>
                <a:latin typeface="Calibri"/>
                <a:ea typeface="Calibri"/>
                <a:cs typeface="Calibri"/>
                <a:sym typeface="Calibri"/>
              </a:rPr>
              <a:t>0.026</a:t>
            </a:r>
            <a:endParaRPr b="1" sz="23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a:solidFill>
                  <a:schemeClr val="dk1"/>
                </a:solidFill>
                <a:latin typeface="Calibri"/>
                <a:ea typeface="Calibri"/>
                <a:cs typeface="Calibri"/>
                <a:sym typeface="Calibri"/>
              </a:rPr>
              <a:t>county_name</a:t>
            </a: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Tên của các Hạt/County trong bang Washington. 39 Hạt này được chia vào 12 MSA phía trên và 3 Non MSA nói trên.</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vi-VN" sz="2300">
                <a:solidFill>
                  <a:schemeClr val="dk1"/>
                </a:solidFill>
                <a:latin typeface="Calibri"/>
                <a:ea typeface="Calibri"/>
                <a:cs typeface="Calibri"/>
                <a:sym typeface="Calibri"/>
              </a:rPr>
              <a:t>Information value: </a:t>
            </a:r>
            <a:r>
              <a:rPr b="1" lang="vi-VN" sz="2300">
                <a:solidFill>
                  <a:srgbClr val="FF0000"/>
                </a:solidFill>
                <a:latin typeface="Calibri"/>
                <a:ea typeface="Calibri"/>
                <a:cs typeface="Calibri"/>
                <a:sym typeface="Calibri"/>
              </a:rPr>
              <a:t>0.032</a:t>
            </a:r>
            <a:endParaRPr b="1" sz="2300">
              <a:solidFill>
                <a:srgbClr val="FF0000"/>
              </a:solidFill>
              <a:latin typeface="Calibri"/>
              <a:ea typeface="Calibri"/>
              <a:cs typeface="Calibri"/>
              <a:sym typeface="Calibri"/>
            </a:endParaRPr>
          </a:p>
        </p:txBody>
      </p:sp>
      <p:sp>
        <p:nvSpPr>
          <p:cNvPr id="373" name="Google Shape;373;g319a2f401a0_0_1"/>
          <p:cNvSpPr txBox="1"/>
          <p:nvPr/>
        </p:nvSpPr>
        <p:spPr>
          <a:xfrm>
            <a:off x="-100" y="5097900"/>
            <a:ext cx="12192000" cy="176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300">
                <a:solidFill>
                  <a:schemeClr val="dk1"/>
                </a:solidFill>
                <a:latin typeface="Calibri"/>
                <a:ea typeface="Calibri"/>
                <a:cs typeface="Calibri"/>
                <a:sym typeface="Calibri"/>
              </a:rPr>
              <a:t>➨</a:t>
            </a:r>
            <a:r>
              <a:rPr lang="vi-VN" sz="2300">
                <a:latin typeface="Calibri"/>
                <a:ea typeface="Calibri"/>
                <a:cs typeface="Calibri"/>
                <a:sym typeface="Calibri"/>
              </a:rPr>
              <a:t>Ta sẽ xếp hạng tiềm năng của các Hạt (</a:t>
            </a:r>
            <a:r>
              <a:rPr b="1" lang="vi-VN" sz="2300">
                <a:latin typeface="Calibri"/>
                <a:ea typeface="Calibri"/>
                <a:cs typeface="Calibri"/>
                <a:sym typeface="Calibri"/>
              </a:rPr>
              <a:t>county_name</a:t>
            </a:r>
            <a:r>
              <a:rPr lang="vi-VN" sz="2300">
                <a:latin typeface="Calibri"/>
                <a:ea typeface="Calibri"/>
                <a:cs typeface="Calibri"/>
                <a:sym typeface="Calibri"/>
              </a:rPr>
              <a:t>) dựa trên mức độ thu nhập (income). Bởi vì giá trị income này sẽ thay đổi qua từng năm, do đó khó có thể sử dụng trực tiếp biến </a:t>
            </a:r>
            <a:r>
              <a:rPr b="1" lang="vi-VN" sz="2300">
                <a:latin typeface="Calibri"/>
                <a:ea typeface="Calibri"/>
                <a:cs typeface="Calibri"/>
                <a:sym typeface="Calibri"/>
              </a:rPr>
              <a:t>hud_median_family_income</a:t>
            </a:r>
            <a:r>
              <a:rPr lang="vi-VN" sz="2300">
                <a:latin typeface="Calibri"/>
                <a:ea typeface="Calibri"/>
                <a:cs typeface="Calibri"/>
                <a:sym typeface="Calibri"/>
              </a:rPr>
              <a:t> được. Thay vào đó ta sẽ sử dụng </a:t>
            </a:r>
            <a:r>
              <a:rPr b="1" lang="vi-VN" sz="2300">
                <a:latin typeface="Calibri"/>
                <a:ea typeface="Calibri"/>
                <a:cs typeface="Calibri"/>
                <a:sym typeface="Calibri"/>
              </a:rPr>
              <a:t>county_name</a:t>
            </a:r>
            <a:r>
              <a:rPr lang="vi-VN" sz="2300">
                <a:latin typeface="Calibri"/>
                <a:ea typeface="Calibri"/>
                <a:cs typeface="Calibri"/>
                <a:sym typeface="Calibri"/>
              </a:rPr>
              <a:t>; Bởi vì </a:t>
            </a:r>
            <a:r>
              <a:rPr b="1" lang="vi-VN" sz="2300">
                <a:latin typeface="Calibri"/>
                <a:ea typeface="Calibri"/>
                <a:cs typeface="Calibri"/>
                <a:sym typeface="Calibri"/>
              </a:rPr>
              <a:t>county_name</a:t>
            </a:r>
            <a:r>
              <a:rPr lang="vi-VN" sz="2300">
                <a:latin typeface="Calibri"/>
                <a:ea typeface="Calibri"/>
                <a:cs typeface="Calibri"/>
                <a:sym typeface="Calibri"/>
              </a:rPr>
              <a:t> có tương quan rất lớn với </a:t>
            </a:r>
            <a:r>
              <a:rPr b="1" lang="vi-VN" sz="2300">
                <a:latin typeface="Calibri"/>
                <a:ea typeface="Calibri"/>
                <a:cs typeface="Calibri"/>
                <a:sym typeface="Calibri"/>
              </a:rPr>
              <a:t>hud_median_family_income</a:t>
            </a:r>
            <a:r>
              <a:rPr lang="vi-VN" sz="2300">
                <a:latin typeface="Calibri"/>
                <a:ea typeface="Calibri"/>
                <a:cs typeface="Calibri"/>
                <a:sym typeface="Calibri"/>
              </a:rPr>
              <a:t> (~1)</a:t>
            </a:r>
            <a:endParaRPr sz="23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18c5500b96_0_48"/>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a:t>
            </a:r>
            <a:r>
              <a:rPr lang="vi-VN">
                <a:latin typeface="Cambria"/>
                <a:ea typeface="Cambria"/>
                <a:cs typeface="Cambria"/>
                <a:sym typeface="Cambria"/>
              </a:rPr>
              <a:t>hud_median_family_income và county_name </a:t>
            </a:r>
            <a:endParaRPr/>
          </a:p>
        </p:txBody>
      </p:sp>
      <p:pic>
        <p:nvPicPr>
          <p:cNvPr id="380" name="Google Shape;380;g318c5500b96_0_48"/>
          <p:cNvPicPr preferRelativeResize="0"/>
          <p:nvPr/>
        </p:nvPicPr>
        <p:blipFill>
          <a:blip r:embed="rId3">
            <a:alphaModFix/>
          </a:blip>
          <a:stretch>
            <a:fillRect/>
          </a:stretch>
        </p:blipFill>
        <p:spPr>
          <a:xfrm>
            <a:off x="0" y="986201"/>
            <a:ext cx="7731355" cy="5469974"/>
          </a:xfrm>
          <a:prstGeom prst="rect">
            <a:avLst/>
          </a:prstGeom>
          <a:noFill/>
          <a:ln>
            <a:noFill/>
          </a:ln>
        </p:spPr>
      </p:pic>
      <p:sp>
        <p:nvSpPr>
          <p:cNvPr id="381" name="Google Shape;381;g318c5500b96_0_48"/>
          <p:cNvSpPr txBox="1"/>
          <p:nvPr/>
        </p:nvSpPr>
        <p:spPr>
          <a:xfrm>
            <a:off x="7858125" y="5119700"/>
            <a:ext cx="43338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solidFill>
                  <a:schemeClr val="dk1"/>
                </a:solidFill>
                <a:latin typeface="Calibri"/>
                <a:ea typeface="Calibri"/>
                <a:cs typeface="Calibri"/>
                <a:sym typeface="Calibri"/>
              </a:rPr>
              <a:t>Information Value:</a:t>
            </a:r>
            <a:r>
              <a:rPr lang="vi-VN" sz="2300">
                <a:solidFill>
                  <a:schemeClr val="dk1"/>
                </a:solidFill>
                <a:latin typeface="Calibri"/>
                <a:ea typeface="Calibri"/>
                <a:cs typeface="Calibri"/>
                <a:sym typeface="Calibri"/>
              </a:rPr>
              <a:t> </a:t>
            </a:r>
            <a:r>
              <a:rPr b="1" lang="vi-VN" sz="2300">
                <a:solidFill>
                  <a:srgbClr val="FF0000"/>
                </a:solidFill>
                <a:latin typeface="Calibri"/>
                <a:ea typeface="Calibri"/>
                <a:cs typeface="Calibri"/>
                <a:sym typeface="Calibri"/>
              </a:rPr>
              <a:t>0.026 (Yếu)</a:t>
            </a:r>
            <a:endParaRPr/>
          </a:p>
        </p:txBody>
      </p:sp>
      <p:pic>
        <p:nvPicPr>
          <p:cNvPr id="382" name="Google Shape;382;g318c5500b96_0_48"/>
          <p:cNvPicPr preferRelativeResize="0"/>
          <p:nvPr/>
        </p:nvPicPr>
        <p:blipFill>
          <a:blip r:embed="rId4">
            <a:alphaModFix/>
          </a:blip>
          <a:stretch>
            <a:fillRect/>
          </a:stretch>
        </p:blipFill>
        <p:spPr>
          <a:xfrm>
            <a:off x="7731350" y="1407250"/>
            <a:ext cx="4460650" cy="3392240"/>
          </a:xfrm>
          <a:prstGeom prst="rect">
            <a:avLst/>
          </a:prstGeom>
          <a:noFill/>
          <a:ln>
            <a:noFill/>
          </a:ln>
        </p:spPr>
      </p:pic>
      <p:sp>
        <p:nvSpPr>
          <p:cNvPr id="383" name="Google Shape;383;g318c5500b96_0_48"/>
          <p:cNvSpPr txBox="1"/>
          <p:nvPr/>
        </p:nvSpPr>
        <p:spPr>
          <a:xfrm>
            <a:off x="0" y="6319200"/>
            <a:ext cx="12192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a:latin typeface="Calibri"/>
                <a:ea typeface="Calibri"/>
                <a:cs typeface="Calibri"/>
                <a:sym typeface="Calibri"/>
              </a:rPr>
              <a:t>Bản đồ các khu vực MSA, các Hạt/</a:t>
            </a:r>
            <a:r>
              <a:rPr b="1" lang="vi-VN" sz="2300">
                <a:latin typeface="Calibri"/>
                <a:ea typeface="Calibri"/>
                <a:cs typeface="Calibri"/>
                <a:sym typeface="Calibri"/>
              </a:rPr>
              <a:t>County</a:t>
            </a:r>
            <a:r>
              <a:rPr b="1" lang="vi-VN" sz="2300">
                <a:latin typeface="Calibri"/>
                <a:ea typeface="Calibri"/>
                <a:cs typeface="Calibri"/>
                <a:sym typeface="Calibri"/>
              </a:rPr>
              <a:t> ứng với mỗi MSA và thu nhập trung vị của từng Hạt</a:t>
            </a:r>
            <a:endParaRPr sz="23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graphicFrame>
        <p:nvGraphicFramePr>
          <p:cNvPr id="389" name="Google Shape;389;g3173174132b_0_253"/>
          <p:cNvGraphicFramePr/>
          <p:nvPr/>
        </p:nvGraphicFramePr>
        <p:xfrm>
          <a:off x="0" y="675975"/>
          <a:ext cx="3000000" cy="3000000"/>
        </p:xfrm>
        <a:graphic>
          <a:graphicData uri="http://schemas.openxmlformats.org/drawingml/2006/table">
            <a:tbl>
              <a:tblPr>
                <a:noFill/>
                <a:tableStyleId>{125C32D5-F7C1-48FA-B560-93A3CA2F7CE0}</a:tableStyleId>
              </a:tblPr>
              <a:tblGrid>
                <a:gridCol w="1894500"/>
                <a:gridCol w="557375"/>
                <a:gridCol w="598975"/>
                <a:gridCol w="527450"/>
                <a:gridCol w="563675"/>
                <a:gridCol w="525775"/>
                <a:gridCol w="527100"/>
                <a:gridCol w="687825"/>
                <a:gridCol w="712325"/>
                <a:gridCol w="464300"/>
                <a:gridCol w="553425"/>
                <a:gridCol w="505200"/>
              </a:tblGrid>
              <a:tr h="24627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hud_median_family_income</a:t>
                      </a:r>
                      <a:endParaRPr b="1" sz="11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48700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5683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4131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55600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21617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7.98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17200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4417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20,43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-0.261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57900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1778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1471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307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59400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633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513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18,96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-0.168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61300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3991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3275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4,57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17,94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61400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4572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3746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826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18,07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-0.109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61800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18791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6.94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15472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6.84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3319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-0.082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63100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3639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2957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682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18,74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65800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9353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7724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1629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3.64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4,74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69900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7418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6234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1184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15,96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0.040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72300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35335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13.04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29162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6173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13.80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-0.068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73300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22755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8.40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19265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7.80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0.087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73600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10270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8684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1586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3.55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5,48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15,44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78100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10444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8642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4.03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-0.053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462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90300</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114639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42.32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97719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43.20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16920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5,78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14,76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0.133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r h="2462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390" name="Google Shape;390;g3173174132b_0_253"/>
          <p:cNvGraphicFramePr/>
          <p:nvPr/>
        </p:nvGraphicFramePr>
        <p:xfrm>
          <a:off x="0" y="5091825"/>
          <a:ext cx="3000000" cy="3000000"/>
        </p:xfrm>
        <a:graphic>
          <a:graphicData uri="http://schemas.openxmlformats.org/drawingml/2006/table">
            <a:tbl>
              <a:tblPr>
                <a:noFill/>
                <a:tableStyleId>{125C32D5-F7C1-48FA-B560-93A3CA2F7CE0}</a:tableStyleId>
              </a:tblPr>
              <a:tblGrid>
                <a:gridCol w="1943100"/>
                <a:gridCol w="619125"/>
                <a:gridCol w="704850"/>
                <a:gridCol w="638175"/>
                <a:gridCol w="590550"/>
                <a:gridCol w="571500"/>
                <a:gridCol w="523875"/>
                <a:gridCol w="714375"/>
                <a:gridCol w="647700"/>
                <a:gridCol w="457200"/>
                <a:gridCol w="581025"/>
                <a:gridCol w="495300"/>
              </a:tblGrid>
              <a:tr h="21907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hud_median_family_income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[1] 48700</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5683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4131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[2] 55600</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21617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7.98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17200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4417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20,43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-0.261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[3] 57900-65800</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42757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22.21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35158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18.24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7599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16.96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4,62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17,77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[4] 69900-78100</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86222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36.29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71987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14235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34.05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5,05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16,51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[5] 90300</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114639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42.32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97719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43.20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16920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5,78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14,76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0.133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91" name="Google Shape;391;g3173174132b_0_253"/>
          <p:cNvSpPr txBox="1"/>
          <p:nvPr/>
        </p:nvSpPr>
        <p:spPr>
          <a:xfrm>
            <a:off x="8188500" y="613638"/>
            <a:ext cx="4003500" cy="29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solidFill>
                  <a:schemeClr val="dk1"/>
                </a:solidFill>
                <a:latin typeface="Calibri"/>
                <a:ea typeface="Calibri"/>
                <a:cs typeface="Calibri"/>
                <a:sym typeface="Calibri"/>
              </a:rPr>
              <a:t>Kỳ vọng:</a:t>
            </a:r>
            <a:r>
              <a:rPr b="1" lang="vi-VN" sz="2300">
                <a:solidFill>
                  <a:schemeClr val="dk1"/>
                </a:solidFill>
                <a:latin typeface="Calibri"/>
                <a:ea typeface="Calibri"/>
                <a:cs typeface="Calibri"/>
                <a:sym typeface="Calibri"/>
              </a:rPr>
              <a:t> </a:t>
            </a:r>
            <a:r>
              <a:rPr lang="vi-VN" sz="2300">
                <a:solidFill>
                  <a:schemeClr val="dk1"/>
                </a:solidFill>
                <a:latin typeface="Calibri"/>
                <a:ea typeface="Calibri"/>
                <a:cs typeface="Calibri"/>
                <a:sym typeface="Calibri"/>
              </a:rPr>
              <a:t>Mức </a:t>
            </a:r>
            <a:r>
              <a:rPr b="1" lang="vi-VN" sz="2300">
                <a:solidFill>
                  <a:schemeClr val="dk1"/>
                </a:solidFill>
                <a:latin typeface="Calibri"/>
                <a:ea typeface="Calibri"/>
                <a:cs typeface="Calibri"/>
                <a:sym typeface="Calibri"/>
              </a:rPr>
              <a:t>hud_median_family_income </a:t>
            </a:r>
            <a:r>
              <a:rPr lang="vi-VN" sz="2300">
                <a:solidFill>
                  <a:schemeClr val="dk1"/>
                </a:solidFill>
                <a:latin typeface="Calibri"/>
                <a:ea typeface="Calibri"/>
                <a:cs typeface="Calibri"/>
                <a:sym typeface="Calibri"/>
              </a:rPr>
              <a:t>càng tăng thì khu vực Hạt nơi tài sản tọa lạc có điều kiện kinh tế càng lớn, giá trị của bất động sản càng lớn, khả năng được phê duyệt càng cao.</a:t>
            </a:r>
            <a:endParaRPr sz="2300"/>
          </a:p>
        </p:txBody>
      </p:sp>
      <p:sp>
        <p:nvSpPr>
          <p:cNvPr id="392" name="Google Shape;392;g3173174132b_0_253"/>
          <p:cNvSpPr txBox="1"/>
          <p:nvPr>
            <p:ph type="title"/>
          </p:nvPr>
        </p:nvSpPr>
        <p:spPr>
          <a:xfrm>
            <a:off x="100" y="0"/>
            <a:ext cx="12192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solidFill>
                  <a:schemeClr val="dk1"/>
                </a:solidFill>
                <a:latin typeface="Cambria"/>
                <a:ea typeface="Cambria"/>
                <a:cs typeface="Cambria"/>
                <a:sym typeface="Cambria"/>
              </a:rPr>
              <a:t>5</a:t>
            </a:r>
            <a:r>
              <a:rPr b="1" lang="vi-VN" sz="3600">
                <a:solidFill>
                  <a:schemeClr val="dk1"/>
                </a:solidFill>
                <a:latin typeface="Cambria"/>
                <a:ea typeface="Cambria"/>
                <a:cs typeface="Cambria"/>
                <a:sym typeface="Cambria"/>
              </a:rPr>
              <a:t>.</a:t>
            </a:r>
            <a:r>
              <a:rPr lang="vi-VN">
                <a:solidFill>
                  <a:schemeClr val="dk1"/>
                </a:solidFill>
                <a:latin typeface="Cambria"/>
                <a:ea typeface="Cambria"/>
                <a:cs typeface="Cambria"/>
                <a:sym typeface="Cambria"/>
              </a:rPr>
              <a:t>hud_median_family_income và county_name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g319158caf18_0_98"/>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399" name="Google Shape;399;g319158caf18_0_98"/>
          <p:cNvSpPr txBox="1"/>
          <p:nvPr>
            <p:ph type="title"/>
          </p:nvPr>
        </p:nvSpPr>
        <p:spPr>
          <a:xfrm>
            <a:off x="0" y="0"/>
            <a:ext cx="10668000" cy="443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12500"/>
              <a:buFont typeface="Cambria"/>
              <a:buNone/>
            </a:pPr>
            <a:r>
              <a:rPr lang="vi-VN" sz="3200">
                <a:solidFill>
                  <a:schemeClr val="dk1"/>
                </a:solidFill>
                <a:latin typeface="Cambria"/>
                <a:ea typeface="Cambria"/>
                <a:cs typeface="Cambria"/>
                <a:sym typeface="Cambria"/>
              </a:rPr>
              <a:t>5</a:t>
            </a:r>
            <a:r>
              <a:rPr b="1" lang="vi-VN" sz="3200">
                <a:solidFill>
                  <a:schemeClr val="dk1"/>
                </a:solidFill>
                <a:latin typeface="Cambria"/>
                <a:ea typeface="Cambria"/>
                <a:cs typeface="Cambria"/>
                <a:sym typeface="Cambria"/>
              </a:rPr>
              <a:t>.</a:t>
            </a:r>
            <a:r>
              <a:rPr lang="vi-VN" sz="3200">
                <a:solidFill>
                  <a:schemeClr val="dk1"/>
                </a:solidFill>
                <a:latin typeface="Cambria"/>
                <a:ea typeface="Cambria"/>
                <a:cs typeface="Cambria"/>
                <a:sym typeface="Cambria"/>
              </a:rPr>
              <a:t>hud_median_family_income và county_name </a:t>
            </a:r>
            <a:endParaRPr sz="3200">
              <a:solidFill>
                <a:schemeClr val="dk1"/>
              </a:solidFill>
            </a:endParaRPr>
          </a:p>
        </p:txBody>
      </p:sp>
      <p:pic>
        <p:nvPicPr>
          <p:cNvPr id="400" name="Google Shape;400;g319158caf18_0_98"/>
          <p:cNvPicPr preferRelativeResize="0"/>
          <p:nvPr/>
        </p:nvPicPr>
        <p:blipFill>
          <a:blip r:embed="rId3">
            <a:alphaModFix/>
          </a:blip>
          <a:stretch>
            <a:fillRect/>
          </a:stretch>
        </p:blipFill>
        <p:spPr>
          <a:xfrm>
            <a:off x="457200" y="443400"/>
            <a:ext cx="11277600" cy="3711224"/>
          </a:xfrm>
          <a:prstGeom prst="rect">
            <a:avLst/>
          </a:prstGeom>
          <a:noFill/>
          <a:ln>
            <a:noFill/>
          </a:ln>
        </p:spPr>
      </p:pic>
      <p:sp>
        <p:nvSpPr>
          <p:cNvPr id="401" name="Google Shape;401;g319158caf18_0_98"/>
          <p:cNvSpPr txBox="1"/>
          <p:nvPr/>
        </p:nvSpPr>
        <p:spPr>
          <a:xfrm>
            <a:off x="0" y="3968300"/>
            <a:ext cx="1219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200">
                <a:solidFill>
                  <a:schemeClr val="dk1"/>
                </a:solidFill>
                <a:latin typeface="Calibri"/>
                <a:ea typeface="Calibri"/>
                <a:cs typeface="Calibri"/>
                <a:sym typeface="Calibri"/>
              </a:rPr>
              <a:t>Vậy, theo thứ tự tương ứng với các mức median_income, ta có xếp hạng các hạt sẽ là:</a:t>
            </a:r>
            <a:endParaRPr b="1" sz="1300">
              <a:solidFill>
                <a:schemeClr val="dk1"/>
              </a:solidFill>
            </a:endParaRPr>
          </a:p>
        </p:txBody>
      </p:sp>
      <p:sp>
        <p:nvSpPr>
          <p:cNvPr id="402" name="Google Shape;402;g319158caf18_0_98"/>
          <p:cNvSpPr txBox="1"/>
          <p:nvPr/>
        </p:nvSpPr>
        <p:spPr>
          <a:xfrm>
            <a:off x="0" y="4410600"/>
            <a:ext cx="121920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VN" sz="2100">
                <a:latin typeface="Calibri"/>
                <a:ea typeface="Calibri"/>
                <a:cs typeface="Calibri"/>
                <a:sym typeface="Calibri"/>
              </a:rPr>
              <a:t>1.Yakima</a:t>
            </a:r>
            <a:endParaRPr sz="2100">
              <a:latin typeface="Calibri"/>
              <a:ea typeface="Calibri"/>
              <a:cs typeface="Calibri"/>
              <a:sym typeface="Calibri"/>
            </a:endParaRPr>
          </a:p>
          <a:p>
            <a:pPr indent="0" lvl="0" marL="0" rtl="0" algn="l">
              <a:spcBef>
                <a:spcPts val="0"/>
              </a:spcBef>
              <a:spcAft>
                <a:spcPts val="0"/>
              </a:spcAft>
              <a:buNone/>
            </a:pPr>
            <a:r>
              <a:rPr lang="vi-VN" sz="2100">
                <a:latin typeface="Calibri"/>
                <a:ea typeface="Calibri"/>
                <a:cs typeface="Calibri"/>
                <a:sym typeface="Calibri"/>
              </a:rPr>
              <a:t>2.Island, Grays Harbor, Clallam, Lewis, Kittitas, Lincoln, Ferry, San Juan, Mason, Klickitat, Jefferson, Grant, Okanogan, Pacific, Whitman, Garfield, Adams, Wahkiakum</a:t>
            </a:r>
            <a:endParaRPr sz="2100">
              <a:latin typeface="Calibri"/>
              <a:ea typeface="Calibri"/>
              <a:cs typeface="Calibri"/>
              <a:sym typeface="Calibri"/>
            </a:endParaRPr>
          </a:p>
          <a:p>
            <a:pPr indent="0" lvl="0" marL="0" rtl="0" algn="l">
              <a:spcBef>
                <a:spcPts val="0"/>
              </a:spcBef>
              <a:spcAft>
                <a:spcPts val="0"/>
              </a:spcAft>
              <a:buNone/>
            </a:pPr>
            <a:r>
              <a:rPr lang="vi-VN" sz="2100">
                <a:latin typeface="Calibri"/>
                <a:ea typeface="Calibri"/>
                <a:cs typeface="Calibri"/>
                <a:sym typeface="Calibri"/>
              </a:rPr>
              <a:t>3.Walla Walla, Columbia, Asotin, Cowlitz, Skagit, Spokane, Stevens, Pend Oreille, Chelan, Douglas, Franklin, Benton, </a:t>
            </a:r>
            <a:endParaRPr sz="2100">
              <a:latin typeface="Calibri"/>
              <a:ea typeface="Calibri"/>
              <a:cs typeface="Calibri"/>
              <a:sym typeface="Calibri"/>
            </a:endParaRPr>
          </a:p>
          <a:p>
            <a:pPr indent="0" lvl="0" marL="0" rtl="0" algn="l">
              <a:spcBef>
                <a:spcPts val="0"/>
              </a:spcBef>
              <a:spcAft>
                <a:spcPts val="0"/>
              </a:spcAft>
              <a:buNone/>
            </a:pPr>
            <a:r>
              <a:rPr lang="vi-VN" sz="2100">
                <a:latin typeface="Calibri"/>
                <a:ea typeface="Calibri"/>
                <a:cs typeface="Calibri"/>
                <a:sym typeface="Calibri"/>
              </a:rPr>
              <a:t>4.Whatcom, Pierce, Clark, Skamania, Thurston, Kitsap</a:t>
            </a:r>
            <a:endParaRPr sz="2100">
              <a:latin typeface="Calibri"/>
              <a:ea typeface="Calibri"/>
              <a:cs typeface="Calibri"/>
              <a:sym typeface="Calibri"/>
            </a:endParaRPr>
          </a:p>
          <a:p>
            <a:pPr indent="0" lvl="0" marL="0" rtl="0" algn="l">
              <a:spcBef>
                <a:spcPts val="0"/>
              </a:spcBef>
              <a:spcAft>
                <a:spcPts val="0"/>
              </a:spcAft>
              <a:buNone/>
            </a:pPr>
            <a:r>
              <a:rPr lang="vi-VN" sz="2100">
                <a:latin typeface="Calibri"/>
                <a:ea typeface="Calibri"/>
                <a:cs typeface="Calibri"/>
                <a:sym typeface="Calibri"/>
              </a:rPr>
              <a:t>5.Snohomish, King</a:t>
            </a:r>
            <a:endParaRPr sz="21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173174132b_0_103"/>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409" name="Google Shape;409;g3173174132b_0_103"/>
          <p:cNvSpPr txBox="1"/>
          <p:nvPr>
            <p:ph type="title"/>
          </p:nvPr>
        </p:nvSpPr>
        <p:spPr>
          <a:xfrm>
            <a:off x="100" y="0"/>
            <a:ext cx="12192000" cy="96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ambria"/>
              <a:buNone/>
            </a:pPr>
            <a:r>
              <a:rPr lang="vi-VN" sz="3800">
                <a:latin typeface="Cambria"/>
                <a:ea typeface="Cambria"/>
                <a:cs typeface="Cambria"/>
                <a:sym typeface="Cambria"/>
              </a:rPr>
              <a:t>III.LOAN INFORMATION</a:t>
            </a:r>
            <a:r>
              <a:rPr lang="vi-VN" sz="3800">
                <a:latin typeface="Cambria"/>
                <a:ea typeface="Cambria"/>
                <a:cs typeface="Cambria"/>
                <a:sym typeface="Cambria"/>
              </a:rPr>
              <a:t> FEATURES</a:t>
            </a:r>
            <a:endParaRPr sz="3800"/>
          </a:p>
        </p:txBody>
      </p:sp>
      <p:sp>
        <p:nvSpPr>
          <p:cNvPr id="410" name="Google Shape;410;g3173174132b_0_103"/>
          <p:cNvSpPr txBox="1"/>
          <p:nvPr/>
        </p:nvSpPr>
        <p:spPr>
          <a:xfrm>
            <a:off x="0" y="1071450"/>
            <a:ext cx="121920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vi-VN" sz="2700">
                <a:solidFill>
                  <a:srgbClr val="112277"/>
                </a:solidFill>
                <a:latin typeface="Calibri"/>
                <a:ea typeface="Calibri"/>
                <a:cs typeface="Calibri"/>
                <a:sym typeface="Calibri"/>
              </a:rPr>
              <a:t>Các biến liên quan đến thông tin của khoản vay:</a:t>
            </a:r>
            <a:endParaRPr b="1" sz="2700">
              <a:solidFill>
                <a:srgbClr val="112277"/>
              </a:solidFill>
              <a:latin typeface="Calibri"/>
              <a:ea typeface="Calibri"/>
              <a:cs typeface="Calibri"/>
              <a:sym typeface="Calibri"/>
            </a:endParaRPr>
          </a:p>
        </p:txBody>
      </p:sp>
      <p:sp>
        <p:nvSpPr>
          <p:cNvPr id="411" name="Google Shape;411;g3173174132b_0_103"/>
          <p:cNvSpPr txBox="1"/>
          <p:nvPr/>
        </p:nvSpPr>
        <p:spPr>
          <a:xfrm>
            <a:off x="100" y="1843275"/>
            <a:ext cx="12192000" cy="155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vi-VN" sz="2700">
                <a:solidFill>
                  <a:srgbClr val="112277"/>
                </a:solidFill>
                <a:latin typeface="Calibri"/>
                <a:ea typeface="Calibri"/>
                <a:cs typeface="Calibri"/>
                <a:sym typeface="Calibri"/>
              </a:rPr>
              <a:t>Các điều khoản ràng buộc giữa bên vay và cho vay</a:t>
            </a:r>
            <a:endParaRPr b="1" sz="2700">
              <a:solidFill>
                <a:srgbClr val="112277"/>
              </a:solidFill>
              <a:latin typeface="Calibri"/>
              <a:ea typeface="Calibri"/>
              <a:cs typeface="Calibri"/>
              <a:sym typeface="Calibri"/>
            </a:endParaRPr>
          </a:p>
          <a:p>
            <a:pPr indent="0" lvl="0" marL="0" rtl="0" algn="ctr">
              <a:lnSpc>
                <a:spcPct val="115000"/>
              </a:lnSpc>
              <a:spcBef>
                <a:spcPts val="0"/>
              </a:spcBef>
              <a:spcAft>
                <a:spcPts val="0"/>
              </a:spcAft>
              <a:buNone/>
            </a:pPr>
            <a:r>
              <a:rPr b="1" lang="vi-VN" sz="2700">
                <a:solidFill>
                  <a:srgbClr val="112277"/>
                </a:solidFill>
                <a:latin typeface="Calibri"/>
                <a:ea typeface="Calibri"/>
                <a:cs typeface="Calibri"/>
                <a:sym typeface="Calibri"/>
              </a:rPr>
              <a:t>Quyền lợi của bên vay và cho vay</a:t>
            </a:r>
            <a:endParaRPr b="1" sz="2700">
              <a:solidFill>
                <a:srgbClr val="112277"/>
              </a:solidFill>
              <a:latin typeface="Calibri"/>
              <a:ea typeface="Calibri"/>
              <a:cs typeface="Calibri"/>
              <a:sym typeface="Calibri"/>
            </a:endParaRPr>
          </a:p>
          <a:p>
            <a:pPr indent="0" lvl="0" marL="0" rtl="0" algn="ctr">
              <a:lnSpc>
                <a:spcPct val="115000"/>
              </a:lnSpc>
              <a:spcBef>
                <a:spcPts val="0"/>
              </a:spcBef>
              <a:spcAft>
                <a:spcPts val="0"/>
              </a:spcAft>
              <a:buNone/>
            </a:pPr>
            <a:r>
              <a:rPr b="1" lang="vi-VN" sz="2700">
                <a:solidFill>
                  <a:srgbClr val="112277"/>
                </a:solidFill>
                <a:latin typeface="Calibri"/>
                <a:ea typeface="Calibri"/>
                <a:cs typeface="Calibri"/>
                <a:sym typeface="Calibri"/>
              </a:rPr>
              <a:t>Các yếu tố liên quan đến tính minh bạch của khoản vay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8fc7de9ed_0_15"/>
          <p:cNvSpPr txBox="1"/>
          <p:nvPr>
            <p:ph type="title"/>
          </p:nvPr>
        </p:nvSpPr>
        <p:spPr>
          <a:xfrm>
            <a:off x="10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vi-VN">
                <a:latin typeface="Cambria"/>
                <a:ea typeface="Cambria"/>
                <a:cs typeface="Cambria"/>
                <a:sym typeface="Cambria"/>
              </a:rPr>
              <a:t>XÂY DỰNG MÔ HÌNH</a:t>
            </a:r>
            <a:endParaRPr>
              <a:latin typeface="Cambria"/>
              <a:ea typeface="Cambria"/>
              <a:cs typeface="Cambria"/>
              <a:sym typeface="Cambria"/>
            </a:endParaRPr>
          </a:p>
        </p:txBody>
      </p:sp>
      <p:sp>
        <p:nvSpPr>
          <p:cNvPr id="130" name="Google Shape;130;g318fc7de9ed_0_1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131" name="Google Shape;131;g318fc7de9ed_0_15"/>
          <p:cNvSpPr txBox="1"/>
          <p:nvPr/>
        </p:nvSpPr>
        <p:spPr>
          <a:xfrm>
            <a:off x="100" y="1977800"/>
            <a:ext cx="12192000" cy="3609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vi-VN" sz="2700">
                <a:solidFill>
                  <a:srgbClr val="112277"/>
                </a:solidFill>
                <a:highlight>
                  <a:schemeClr val="lt1"/>
                </a:highlight>
                <a:latin typeface="Calibri"/>
                <a:ea typeface="Calibri"/>
                <a:cs typeface="Calibri"/>
                <a:sym typeface="Calibri"/>
              </a:rPr>
              <a:t>Mục tiêu mô hình:</a:t>
            </a:r>
            <a:endParaRPr b="1" sz="2700">
              <a:solidFill>
                <a:srgbClr val="112277"/>
              </a:solidFill>
              <a:highlight>
                <a:schemeClr val="lt1"/>
              </a:highlight>
              <a:latin typeface="Calibri"/>
              <a:ea typeface="Calibri"/>
              <a:cs typeface="Calibri"/>
              <a:sym typeface="Calibri"/>
            </a:endParaRPr>
          </a:p>
          <a:p>
            <a:pPr indent="0" lvl="0" marL="0" rtl="0" algn="ctr">
              <a:lnSpc>
                <a:spcPct val="150000"/>
              </a:lnSpc>
              <a:spcBef>
                <a:spcPts val="0"/>
              </a:spcBef>
              <a:spcAft>
                <a:spcPts val="0"/>
              </a:spcAft>
              <a:buNone/>
            </a:pPr>
            <a:r>
              <a:rPr b="1" lang="vi-VN" sz="2600">
                <a:solidFill>
                  <a:schemeClr val="dk1"/>
                </a:solidFill>
                <a:highlight>
                  <a:schemeClr val="lt1"/>
                </a:highlight>
                <a:latin typeface="Calibri"/>
                <a:ea typeface="Calibri"/>
                <a:cs typeface="Calibri"/>
                <a:sym typeface="Calibri"/>
              </a:rPr>
              <a:t>1.Xây dựng một mô hình giúp </a:t>
            </a:r>
            <a:r>
              <a:rPr b="1" lang="vi-VN" sz="2600">
                <a:solidFill>
                  <a:schemeClr val="dk1"/>
                </a:solidFill>
                <a:highlight>
                  <a:schemeClr val="lt1"/>
                </a:highlight>
                <a:latin typeface="Calibri"/>
                <a:ea typeface="Calibri"/>
                <a:cs typeface="Calibri"/>
                <a:sym typeface="Calibri"/>
              </a:rPr>
              <a:t>Phân tích dữ liệu từ các đơn vay của khách hàng tại thời điểm nộp đơn, nhằm xác định xem hồ sơ đó là Tốt hay Xấu, qua đó đưa ra quyết định </a:t>
            </a:r>
            <a:endParaRPr b="1" sz="2600">
              <a:solidFill>
                <a:schemeClr val="dk1"/>
              </a:solidFill>
              <a:highlight>
                <a:schemeClr val="lt1"/>
              </a:highlight>
              <a:latin typeface="Calibri"/>
              <a:ea typeface="Calibri"/>
              <a:cs typeface="Calibri"/>
              <a:sym typeface="Calibri"/>
            </a:endParaRPr>
          </a:p>
          <a:p>
            <a:pPr indent="0" lvl="0" marL="0" rtl="0" algn="ctr">
              <a:lnSpc>
                <a:spcPct val="150000"/>
              </a:lnSpc>
              <a:spcBef>
                <a:spcPts val="0"/>
              </a:spcBef>
              <a:spcAft>
                <a:spcPts val="0"/>
              </a:spcAft>
              <a:buNone/>
            </a:pPr>
            <a:r>
              <a:rPr b="1" lang="vi-VN" sz="2600">
                <a:solidFill>
                  <a:schemeClr val="dk1"/>
                </a:solidFill>
                <a:highlight>
                  <a:schemeClr val="lt1"/>
                </a:highlight>
                <a:latin typeface="Calibri"/>
                <a:ea typeface="Calibri"/>
                <a:cs typeface="Calibri"/>
                <a:sym typeface="Calibri"/>
              </a:rPr>
              <a:t>Chấp nhận hay Từ chối.</a:t>
            </a:r>
            <a:endParaRPr b="1" sz="2600">
              <a:solidFill>
                <a:schemeClr val="dk1"/>
              </a:solidFill>
              <a:highlight>
                <a:schemeClr val="lt1"/>
              </a:highlight>
              <a:latin typeface="Calibri"/>
              <a:ea typeface="Calibri"/>
              <a:cs typeface="Calibri"/>
              <a:sym typeface="Calibri"/>
            </a:endParaRPr>
          </a:p>
          <a:p>
            <a:pPr indent="0" lvl="0" marL="0" rtl="0" algn="ctr">
              <a:lnSpc>
                <a:spcPct val="150000"/>
              </a:lnSpc>
              <a:spcBef>
                <a:spcPts val="0"/>
              </a:spcBef>
              <a:spcAft>
                <a:spcPts val="0"/>
              </a:spcAft>
              <a:buNone/>
            </a:pPr>
            <a:r>
              <a:t/>
            </a:r>
            <a:endParaRPr b="1" sz="2600">
              <a:solidFill>
                <a:schemeClr val="dk1"/>
              </a:solidFill>
              <a:highlight>
                <a:schemeClr val="lt1"/>
              </a:highlight>
              <a:latin typeface="Calibri"/>
              <a:ea typeface="Calibri"/>
              <a:cs typeface="Calibri"/>
              <a:sym typeface="Calibri"/>
            </a:endParaRPr>
          </a:p>
          <a:p>
            <a:pPr indent="0" lvl="0" marL="0" rtl="0" algn="ctr">
              <a:lnSpc>
                <a:spcPct val="150000"/>
              </a:lnSpc>
              <a:spcBef>
                <a:spcPts val="0"/>
              </a:spcBef>
              <a:spcAft>
                <a:spcPts val="0"/>
              </a:spcAft>
              <a:buNone/>
            </a:pPr>
            <a:r>
              <a:rPr b="1" lang="vi-VN" sz="2600">
                <a:solidFill>
                  <a:schemeClr val="dk1"/>
                </a:solidFill>
                <a:highlight>
                  <a:schemeClr val="lt1"/>
                </a:highlight>
                <a:latin typeface="Calibri"/>
                <a:ea typeface="Calibri"/>
                <a:cs typeface="Calibri"/>
                <a:sym typeface="Calibri"/>
              </a:rPr>
              <a:t>2.Xác định xem liệu có tồn tại vấn đề phân biệt sắc tộc trong các khoản vay?</a:t>
            </a:r>
            <a:endParaRPr b="1" sz="2600">
              <a:solidFill>
                <a:schemeClr val="dk1"/>
              </a:solidFill>
              <a:highlight>
                <a:schemeClr val="lt1"/>
              </a:highlight>
              <a:latin typeface="Calibri"/>
              <a:ea typeface="Calibri"/>
              <a:cs typeface="Calibri"/>
              <a:sym typeface="Calibri"/>
            </a:endParaRPr>
          </a:p>
        </p:txBody>
      </p:sp>
      <p:sp>
        <p:nvSpPr>
          <p:cNvPr id="132" name="Google Shape;132;g318fc7de9ed_0_15"/>
          <p:cNvSpPr txBox="1"/>
          <p:nvPr/>
        </p:nvSpPr>
        <p:spPr>
          <a:xfrm>
            <a:off x="100" y="1079100"/>
            <a:ext cx="12192000" cy="631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vi-VN" sz="2900">
                <a:solidFill>
                  <a:srgbClr val="112277"/>
                </a:solidFill>
                <a:highlight>
                  <a:schemeClr val="lt1"/>
                </a:highlight>
                <a:latin typeface="Calibri"/>
                <a:ea typeface="Calibri"/>
                <a:cs typeface="Calibri"/>
                <a:sym typeface="Calibri"/>
              </a:rPr>
              <a:t>A SCORE</a:t>
            </a:r>
            <a:endParaRPr b="1" sz="2800">
              <a:solidFill>
                <a:srgbClr val="112277"/>
              </a:solidFill>
              <a:highlight>
                <a:schemeClr val="lt1"/>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316ac31a6f7_0_29"/>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1</a:t>
            </a:r>
            <a:r>
              <a:rPr b="1" lang="vi-VN" sz="3600">
                <a:latin typeface="Cambria"/>
                <a:ea typeface="Cambria"/>
                <a:cs typeface="Cambria"/>
                <a:sym typeface="Cambria"/>
              </a:rPr>
              <a:t>.</a:t>
            </a:r>
            <a:r>
              <a:rPr lang="vi-VN">
                <a:latin typeface="Cambria"/>
                <a:ea typeface="Cambria"/>
                <a:cs typeface="Cambria"/>
                <a:sym typeface="Cambria"/>
              </a:rPr>
              <a:t>loan_purpose_name</a:t>
            </a:r>
            <a:endParaRPr/>
          </a:p>
        </p:txBody>
      </p:sp>
      <p:sp>
        <p:nvSpPr>
          <p:cNvPr id="418" name="Google Shape;418;g316ac31a6f7_0_29"/>
          <p:cNvSpPr txBox="1"/>
          <p:nvPr/>
        </p:nvSpPr>
        <p:spPr>
          <a:xfrm>
            <a:off x="0" y="898750"/>
            <a:ext cx="121920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Mục đích của khoản vay, người vay sẽ sử dụng khoản tiền vay của mình vào việc gì.</a:t>
            </a:r>
            <a:endParaRPr sz="2300">
              <a:latin typeface="Calibri"/>
              <a:ea typeface="Calibri"/>
              <a:cs typeface="Calibri"/>
              <a:sym typeface="Calibri"/>
            </a:endParaRPr>
          </a:p>
          <a:p>
            <a:pPr indent="0" lvl="0" marL="0" rtl="0" algn="l">
              <a:lnSpc>
                <a:spcPct val="150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0.31 (Mạnh)</a:t>
            </a:r>
            <a:endParaRPr sz="2300">
              <a:solidFill>
                <a:schemeClr val="dk1"/>
              </a:solidFill>
              <a:latin typeface="Calibri"/>
              <a:ea typeface="Calibri"/>
              <a:cs typeface="Calibri"/>
              <a:sym typeface="Calibri"/>
            </a:endParaRPr>
          </a:p>
        </p:txBody>
      </p:sp>
      <p:pic>
        <p:nvPicPr>
          <p:cNvPr id="419" name="Google Shape;419;g316ac31a6f7_0_29"/>
          <p:cNvPicPr preferRelativeResize="0"/>
          <p:nvPr/>
        </p:nvPicPr>
        <p:blipFill>
          <a:blip r:embed="rId3">
            <a:alphaModFix/>
          </a:blip>
          <a:stretch>
            <a:fillRect/>
          </a:stretch>
        </p:blipFill>
        <p:spPr>
          <a:xfrm>
            <a:off x="5282270" y="1765788"/>
            <a:ext cx="1627475" cy="1627489"/>
          </a:xfrm>
          <a:prstGeom prst="rect">
            <a:avLst/>
          </a:prstGeom>
          <a:noFill/>
          <a:ln>
            <a:noFill/>
          </a:ln>
        </p:spPr>
      </p:pic>
      <p:pic>
        <p:nvPicPr>
          <p:cNvPr id="420" name="Google Shape;420;g316ac31a6f7_0_29"/>
          <p:cNvPicPr preferRelativeResize="0"/>
          <p:nvPr/>
        </p:nvPicPr>
        <p:blipFill>
          <a:blip r:embed="rId4">
            <a:alphaModFix/>
          </a:blip>
          <a:stretch>
            <a:fillRect/>
          </a:stretch>
        </p:blipFill>
        <p:spPr>
          <a:xfrm>
            <a:off x="1015674" y="1765800"/>
            <a:ext cx="1522675" cy="1522675"/>
          </a:xfrm>
          <a:prstGeom prst="rect">
            <a:avLst/>
          </a:prstGeom>
          <a:noFill/>
          <a:ln>
            <a:noFill/>
          </a:ln>
        </p:spPr>
      </p:pic>
      <p:pic>
        <p:nvPicPr>
          <p:cNvPr id="421" name="Google Shape;421;g316ac31a6f7_0_29"/>
          <p:cNvPicPr preferRelativeResize="0"/>
          <p:nvPr/>
        </p:nvPicPr>
        <p:blipFill>
          <a:blip r:embed="rId5">
            <a:alphaModFix/>
          </a:blip>
          <a:stretch>
            <a:fillRect/>
          </a:stretch>
        </p:blipFill>
        <p:spPr>
          <a:xfrm>
            <a:off x="9653663" y="1656284"/>
            <a:ext cx="1669524" cy="1736991"/>
          </a:xfrm>
          <a:prstGeom prst="rect">
            <a:avLst/>
          </a:prstGeom>
          <a:noFill/>
          <a:ln>
            <a:noFill/>
          </a:ln>
        </p:spPr>
      </p:pic>
      <p:sp>
        <p:nvSpPr>
          <p:cNvPr id="422" name="Google Shape;422;g316ac31a6f7_0_29"/>
          <p:cNvSpPr txBox="1"/>
          <p:nvPr/>
        </p:nvSpPr>
        <p:spPr>
          <a:xfrm>
            <a:off x="0" y="3288475"/>
            <a:ext cx="38397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200">
                <a:solidFill>
                  <a:srgbClr val="073763"/>
                </a:solidFill>
                <a:latin typeface="Calibri"/>
                <a:ea typeface="Calibri"/>
                <a:cs typeface="Calibri"/>
                <a:sym typeface="Calibri"/>
              </a:rPr>
              <a:t>1.Home improvement</a:t>
            </a:r>
            <a:endParaRPr b="1" sz="2200">
              <a:solidFill>
                <a:srgbClr val="073763"/>
              </a:solidFill>
              <a:latin typeface="Calibri"/>
              <a:ea typeface="Calibri"/>
              <a:cs typeface="Calibri"/>
              <a:sym typeface="Calibri"/>
            </a:endParaRPr>
          </a:p>
          <a:p>
            <a:pPr indent="0" lvl="0" marL="0" rtl="0" algn="ctr">
              <a:spcBef>
                <a:spcPts val="0"/>
              </a:spcBef>
              <a:spcAft>
                <a:spcPts val="0"/>
              </a:spcAft>
              <a:buNone/>
            </a:pPr>
            <a:r>
              <a:rPr lang="vi-VN" sz="2200">
                <a:latin typeface="Calibri"/>
                <a:ea typeface="Calibri"/>
                <a:cs typeface="Calibri"/>
                <a:sym typeface="Calibri"/>
              </a:rPr>
              <a:t>Khoản vay được dùng để sửa chữa hoặc nâng cấp nhà hoặc đất đai để cư trú/kinh doanh. Trong khoản vay sửa nhà, người vay có thể không cần thế chấp</a:t>
            </a:r>
            <a:endParaRPr sz="2200">
              <a:latin typeface="Calibri"/>
              <a:ea typeface="Calibri"/>
              <a:cs typeface="Calibri"/>
              <a:sym typeface="Calibri"/>
            </a:endParaRPr>
          </a:p>
        </p:txBody>
      </p:sp>
      <p:sp>
        <p:nvSpPr>
          <p:cNvPr id="423" name="Google Shape;423;g316ac31a6f7_0_29"/>
          <p:cNvSpPr txBox="1"/>
          <p:nvPr/>
        </p:nvSpPr>
        <p:spPr>
          <a:xfrm>
            <a:off x="3839775" y="3249925"/>
            <a:ext cx="42741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200">
                <a:solidFill>
                  <a:srgbClr val="073763"/>
                </a:solidFill>
                <a:latin typeface="Calibri"/>
                <a:ea typeface="Calibri"/>
                <a:cs typeface="Calibri"/>
                <a:sym typeface="Calibri"/>
              </a:rPr>
              <a:t>2</a:t>
            </a:r>
            <a:r>
              <a:rPr b="1" lang="vi-VN" sz="2200">
                <a:solidFill>
                  <a:srgbClr val="073763"/>
                </a:solidFill>
                <a:latin typeface="Calibri"/>
                <a:ea typeface="Calibri"/>
                <a:cs typeface="Calibri"/>
                <a:sym typeface="Calibri"/>
              </a:rPr>
              <a:t>.Home purchase</a:t>
            </a:r>
            <a:endParaRPr b="1" sz="2200">
              <a:solidFill>
                <a:srgbClr val="073763"/>
              </a:solidFill>
              <a:latin typeface="Calibri"/>
              <a:ea typeface="Calibri"/>
              <a:cs typeface="Calibri"/>
              <a:sym typeface="Calibri"/>
            </a:endParaRPr>
          </a:p>
          <a:p>
            <a:pPr indent="0" lvl="0" marL="0" rtl="0" algn="ctr">
              <a:spcBef>
                <a:spcPts val="0"/>
              </a:spcBef>
              <a:spcAft>
                <a:spcPts val="0"/>
              </a:spcAft>
              <a:buNone/>
            </a:pPr>
            <a:r>
              <a:rPr lang="vi-VN" sz="2200">
                <a:latin typeface="Calibri"/>
                <a:ea typeface="Calibri"/>
                <a:cs typeface="Calibri"/>
                <a:sym typeface="Calibri"/>
              </a:rPr>
              <a:t>Khoản vay được sử dụng để mua nhà hoặc đất đai, phục vụ cho mục đích cư trú hoặc kinh doanh. Đối với mua nhà, người vay bắt buộc thế chấp</a:t>
            </a:r>
            <a:endParaRPr sz="2200">
              <a:latin typeface="Calibri"/>
              <a:ea typeface="Calibri"/>
              <a:cs typeface="Calibri"/>
              <a:sym typeface="Calibri"/>
            </a:endParaRPr>
          </a:p>
        </p:txBody>
      </p:sp>
      <p:sp>
        <p:nvSpPr>
          <p:cNvPr id="424" name="Google Shape;424;g316ac31a6f7_0_29"/>
          <p:cNvSpPr txBox="1"/>
          <p:nvPr/>
        </p:nvSpPr>
        <p:spPr>
          <a:xfrm>
            <a:off x="8113875" y="3249925"/>
            <a:ext cx="40779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200">
                <a:solidFill>
                  <a:srgbClr val="073763"/>
                </a:solidFill>
                <a:latin typeface="Calibri"/>
                <a:ea typeface="Calibri"/>
                <a:cs typeface="Calibri"/>
                <a:sym typeface="Calibri"/>
              </a:rPr>
              <a:t>3</a:t>
            </a:r>
            <a:r>
              <a:rPr b="1" lang="vi-VN" sz="2200">
                <a:solidFill>
                  <a:srgbClr val="073763"/>
                </a:solidFill>
                <a:latin typeface="Calibri"/>
                <a:ea typeface="Calibri"/>
                <a:cs typeface="Calibri"/>
                <a:sym typeface="Calibri"/>
              </a:rPr>
              <a:t>.Refinancing</a:t>
            </a:r>
            <a:endParaRPr b="1" sz="2200">
              <a:solidFill>
                <a:srgbClr val="073763"/>
              </a:solidFill>
              <a:latin typeface="Calibri"/>
              <a:ea typeface="Calibri"/>
              <a:cs typeface="Calibri"/>
              <a:sym typeface="Calibri"/>
            </a:endParaRPr>
          </a:p>
          <a:p>
            <a:pPr indent="0" lvl="0" marL="0" rtl="0" algn="ctr">
              <a:spcBef>
                <a:spcPts val="0"/>
              </a:spcBef>
              <a:spcAft>
                <a:spcPts val="0"/>
              </a:spcAft>
              <a:buNone/>
            </a:pPr>
            <a:r>
              <a:rPr lang="vi-VN" sz="2200">
                <a:latin typeface="Calibri"/>
                <a:ea typeface="Calibri"/>
                <a:cs typeface="Calibri"/>
                <a:sym typeface="Calibri"/>
              </a:rPr>
              <a:t>Tái cấp vốn, thay thế khoản nợ hiện tại bằng khoản nợ khác theo thời hạn và lãi suất khác. Trong Refinancing bao gồm Improvement lẫn Purchase</a:t>
            </a:r>
            <a:endParaRPr sz="2200">
              <a:latin typeface="Calibri"/>
              <a:ea typeface="Calibri"/>
              <a:cs typeface="Calibri"/>
              <a:sym typeface="Calibri"/>
            </a:endParaRPr>
          </a:p>
        </p:txBody>
      </p:sp>
      <p:graphicFrame>
        <p:nvGraphicFramePr>
          <p:cNvPr id="425" name="Google Shape;425;g316ac31a6f7_0_29"/>
          <p:cNvGraphicFramePr/>
          <p:nvPr/>
        </p:nvGraphicFramePr>
        <p:xfrm>
          <a:off x="1300713" y="5466325"/>
          <a:ext cx="3000000" cy="3000000"/>
        </p:xfrm>
        <a:graphic>
          <a:graphicData uri="http://schemas.openxmlformats.org/drawingml/2006/table">
            <a:tbl>
              <a:tblPr>
                <a:noFill/>
                <a:tableStyleId>{125C32D5-F7C1-48FA-B560-93A3CA2F7CE0}</a:tableStyleId>
              </a:tblPr>
              <a:tblGrid>
                <a:gridCol w="2195825"/>
                <a:gridCol w="699650"/>
                <a:gridCol w="796525"/>
                <a:gridCol w="721175"/>
                <a:gridCol w="667350"/>
                <a:gridCol w="645825"/>
                <a:gridCol w="592000"/>
                <a:gridCol w="807275"/>
                <a:gridCol w="731950"/>
                <a:gridCol w="516675"/>
                <a:gridCol w="656600"/>
                <a:gridCol w="559725"/>
              </a:tblGrid>
              <a:tr h="260150">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loan_purpose_name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G+B</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Percent</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G/B Odd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 rate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Index</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WOE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IV</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Home improvement</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14397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5.31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10778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4.76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3619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8.09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2,98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25,14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B</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-0.530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0,018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3072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Refinancing</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139124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51.35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107714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47.62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31410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70.23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3,43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22,58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B</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-0.389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0,088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r>
              <a:tr h="2388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Home purchase</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117397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43.33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107703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47.62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9694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21.68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11,11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8,26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0.787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0,204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r>
              <a:tr h="2388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TOTAL</a:t>
                      </a:r>
                      <a:endParaRPr b="1" sz="13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270918</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226195</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44723</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5,06</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16,51</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g318f1c7fc9a_0_4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432" name="Google Shape;432;g318f1c7fc9a_0_45"/>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solidFill>
                  <a:schemeClr val="dk1"/>
                </a:solidFill>
                <a:latin typeface="Cambria"/>
                <a:ea typeface="Cambria"/>
                <a:cs typeface="Cambria"/>
                <a:sym typeface="Cambria"/>
              </a:rPr>
              <a:t>1</a:t>
            </a:r>
            <a:r>
              <a:rPr b="1" lang="vi-VN" sz="3600">
                <a:solidFill>
                  <a:schemeClr val="dk1"/>
                </a:solidFill>
                <a:latin typeface="Cambria"/>
                <a:ea typeface="Cambria"/>
                <a:cs typeface="Cambria"/>
                <a:sym typeface="Cambria"/>
              </a:rPr>
              <a:t>.</a:t>
            </a:r>
            <a:r>
              <a:rPr lang="vi-VN">
                <a:solidFill>
                  <a:schemeClr val="dk1"/>
                </a:solidFill>
                <a:latin typeface="Cambria"/>
                <a:ea typeface="Cambria"/>
                <a:cs typeface="Cambria"/>
                <a:sym typeface="Cambria"/>
              </a:rPr>
              <a:t>loan_purpose_name</a:t>
            </a:r>
            <a:endParaRPr>
              <a:solidFill>
                <a:schemeClr val="dk1"/>
              </a:solidFill>
            </a:endParaRPr>
          </a:p>
        </p:txBody>
      </p:sp>
      <p:graphicFrame>
        <p:nvGraphicFramePr>
          <p:cNvPr id="433" name="Google Shape;433;g318f1c7fc9a_0_45"/>
          <p:cNvGraphicFramePr/>
          <p:nvPr/>
        </p:nvGraphicFramePr>
        <p:xfrm>
          <a:off x="5468975" y="590575"/>
          <a:ext cx="3000000" cy="3000000"/>
        </p:xfrm>
        <a:graphic>
          <a:graphicData uri="http://schemas.openxmlformats.org/drawingml/2006/table">
            <a:tbl>
              <a:tblPr>
                <a:noFill/>
                <a:tableStyleId>{21E406CB-7354-4078-B1A9-4F40815F2B58}</a:tableStyleId>
              </a:tblPr>
              <a:tblGrid>
                <a:gridCol w="2449300"/>
                <a:gridCol w="2291875"/>
                <a:gridCol w="1981850"/>
              </a:tblGrid>
              <a:tr h="344975">
                <a:tc>
                  <a:txBody>
                    <a:bodyPr/>
                    <a:lstStyle/>
                    <a:p>
                      <a:pPr indent="0" lvl="0" marL="0" rtl="0" algn="ctr">
                        <a:spcBef>
                          <a:spcPts val="0"/>
                        </a:spcBef>
                        <a:spcAft>
                          <a:spcPts val="0"/>
                        </a:spcAft>
                        <a:buNone/>
                      </a:pPr>
                      <a:r>
                        <a:rPr b="1" lang="vi-VN" sz="1800">
                          <a:latin typeface="Calibri"/>
                          <a:ea typeface="Calibri"/>
                          <a:cs typeface="Calibri"/>
                          <a:sym typeface="Calibri"/>
                        </a:rPr>
                        <a:t>KỲ VỌNG</a:t>
                      </a:r>
                      <a:endParaRPr b="1" sz="1800">
                        <a:latin typeface="Calibri"/>
                        <a:ea typeface="Calibri"/>
                        <a:cs typeface="Calibri"/>
                        <a:sym typeface="Calibri"/>
                      </a:endParaRPr>
                    </a:p>
                  </a:txBody>
                  <a:tcPr marT="91425" marB="91425" marR="91425" marL="91425">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Improvement</a:t>
                      </a:r>
                      <a:endParaRPr b="1" sz="1800">
                        <a:latin typeface="Calibri"/>
                        <a:ea typeface="Calibri"/>
                        <a:cs typeface="Calibri"/>
                        <a:sym typeface="Calibri"/>
                      </a:endParaRPr>
                    </a:p>
                  </a:txBody>
                  <a:tcPr marT="91425" marB="91425" marR="91425" marL="91425">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Purchase</a:t>
                      </a:r>
                      <a:endParaRPr b="1" sz="1800">
                        <a:latin typeface="Calibri"/>
                        <a:ea typeface="Calibri"/>
                        <a:cs typeface="Calibri"/>
                        <a:sym typeface="Calibri"/>
                      </a:endParaRPr>
                    </a:p>
                  </a:txBody>
                  <a:tcPr marT="91425" marB="91425" marR="91425" marL="91425">
                    <a:solidFill>
                      <a:srgbClr val="C9DAF8"/>
                    </a:solidFill>
                  </a:tcPr>
                </a:tc>
              </a:tr>
              <a:tr h="344975">
                <a:tc>
                  <a:txBody>
                    <a:bodyPr/>
                    <a:lstStyle/>
                    <a:p>
                      <a:pPr indent="0" lvl="0" marL="0" rtl="0" algn="ctr">
                        <a:spcBef>
                          <a:spcPts val="0"/>
                        </a:spcBef>
                        <a:spcAft>
                          <a:spcPts val="0"/>
                        </a:spcAft>
                        <a:buNone/>
                      </a:pPr>
                      <a:r>
                        <a:rPr b="1" lang="vi-VN" sz="1800">
                          <a:latin typeface="Calibri"/>
                          <a:ea typeface="Calibri"/>
                          <a:cs typeface="Calibri"/>
                          <a:sym typeface="Calibri"/>
                        </a:rPr>
                        <a:t>Giá trị BĐS</a:t>
                      </a:r>
                      <a:endParaRPr b="1" sz="1800">
                        <a:latin typeface="Calibri"/>
                        <a:ea typeface="Calibri"/>
                        <a:cs typeface="Calibri"/>
                        <a:sym typeface="Calibri"/>
                      </a:endParaRPr>
                    </a:p>
                  </a:txBody>
                  <a:tcPr marT="91425" marB="91425" marR="91425" marL="91425">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Không cao</a:t>
                      </a:r>
                      <a:endParaRPr b="1" sz="18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vi-VN" sz="1800">
                          <a:latin typeface="Calibri"/>
                          <a:ea typeface="Calibri"/>
                          <a:cs typeface="Calibri"/>
                          <a:sym typeface="Calibri"/>
                        </a:rPr>
                        <a:t>Cao</a:t>
                      </a:r>
                      <a:endParaRPr b="1" sz="1800">
                        <a:latin typeface="Calibri"/>
                        <a:ea typeface="Calibri"/>
                        <a:cs typeface="Calibri"/>
                        <a:sym typeface="Calibri"/>
                      </a:endParaRPr>
                    </a:p>
                  </a:txBody>
                  <a:tcPr marT="91425" marB="91425" marR="91425" marL="91425"/>
                </a:tc>
              </a:tr>
              <a:tr h="369050">
                <a:tc>
                  <a:txBody>
                    <a:bodyPr/>
                    <a:lstStyle/>
                    <a:p>
                      <a:pPr indent="0" lvl="0" marL="0" rtl="0" algn="ctr">
                        <a:spcBef>
                          <a:spcPts val="0"/>
                        </a:spcBef>
                        <a:spcAft>
                          <a:spcPts val="0"/>
                        </a:spcAft>
                        <a:buNone/>
                      </a:pPr>
                      <a:r>
                        <a:rPr b="1" lang="vi-VN" sz="1800">
                          <a:latin typeface="Calibri"/>
                          <a:ea typeface="Calibri"/>
                          <a:cs typeface="Calibri"/>
                          <a:sym typeface="Calibri"/>
                        </a:rPr>
                        <a:t>Rủi ro</a:t>
                      </a:r>
                      <a:r>
                        <a:rPr lang="vi-VN" sz="1800">
                          <a:latin typeface="Calibri"/>
                          <a:ea typeface="Calibri"/>
                          <a:cs typeface="Calibri"/>
                          <a:sym typeface="Calibri"/>
                        </a:rPr>
                        <a:t> </a:t>
                      </a:r>
                      <a:endParaRPr sz="18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Cao</a:t>
                      </a:r>
                      <a:endParaRPr b="1" sz="18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vi-VN" sz="1800">
                          <a:latin typeface="Calibri"/>
                          <a:ea typeface="Calibri"/>
                          <a:cs typeface="Calibri"/>
                          <a:sym typeface="Calibri"/>
                        </a:rPr>
                        <a:t>Không cao</a:t>
                      </a:r>
                      <a:endParaRPr b="1" sz="18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562725">
                <a:tc>
                  <a:txBody>
                    <a:bodyPr/>
                    <a:lstStyle/>
                    <a:p>
                      <a:pPr indent="0" lvl="0" marL="0" rtl="0" algn="ctr">
                        <a:spcBef>
                          <a:spcPts val="0"/>
                        </a:spcBef>
                        <a:spcAft>
                          <a:spcPts val="0"/>
                        </a:spcAft>
                        <a:buNone/>
                      </a:pPr>
                      <a:r>
                        <a:rPr b="1" lang="vi-VN" sz="1800">
                          <a:latin typeface="Calibri"/>
                          <a:ea typeface="Calibri"/>
                          <a:cs typeface="Calibri"/>
                          <a:sym typeface="Calibri"/>
                        </a:rPr>
                        <a:t>Quyền ưu tiên của NH </a:t>
                      </a:r>
                      <a:endParaRPr sz="18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Ít có quyền ưu tiên</a:t>
                      </a:r>
                      <a:endParaRPr b="1" sz="18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vi-VN" sz="1800">
                          <a:latin typeface="Calibri"/>
                          <a:ea typeface="Calibri"/>
                          <a:cs typeface="Calibri"/>
                          <a:sym typeface="Calibri"/>
                        </a:rPr>
                        <a:t>Có q</a:t>
                      </a:r>
                      <a:r>
                        <a:rPr b="1" lang="vi-VN" sz="1800">
                          <a:latin typeface="Calibri"/>
                          <a:ea typeface="Calibri"/>
                          <a:cs typeface="Calibri"/>
                          <a:sym typeface="Calibri"/>
                        </a:rPr>
                        <a:t>uyền ưu tiên</a:t>
                      </a:r>
                      <a:endParaRPr b="1" sz="18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6250">
                <a:tc>
                  <a:txBody>
                    <a:bodyPr/>
                    <a:lstStyle/>
                    <a:p>
                      <a:pPr indent="0" lvl="0" marL="0" rtl="0" algn="ctr">
                        <a:spcBef>
                          <a:spcPts val="0"/>
                        </a:spcBef>
                        <a:spcAft>
                          <a:spcPts val="0"/>
                        </a:spcAft>
                        <a:buNone/>
                      </a:pPr>
                      <a:r>
                        <a:rPr b="1" lang="vi-VN" sz="1800">
                          <a:latin typeface="Calibri"/>
                          <a:ea typeface="Calibri"/>
                          <a:cs typeface="Calibri"/>
                          <a:sym typeface="Calibri"/>
                        </a:rPr>
                        <a:t>Thế chấp</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Có thể có hoặc không</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vi-VN" sz="1800">
                          <a:latin typeface="Calibri"/>
                          <a:ea typeface="Calibri"/>
                          <a:cs typeface="Calibri"/>
                          <a:sym typeface="Calibri"/>
                        </a:rPr>
                        <a:t>Luôn phải có</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434" name="Google Shape;434;g318f1c7fc9a_0_45"/>
          <p:cNvSpPr txBox="1"/>
          <p:nvPr/>
        </p:nvSpPr>
        <p:spPr>
          <a:xfrm>
            <a:off x="0" y="4458500"/>
            <a:ext cx="121920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VN" sz="2200">
                <a:latin typeface="Calibri"/>
                <a:ea typeface="Calibri"/>
                <a:cs typeface="Calibri"/>
                <a:sym typeface="Calibri"/>
              </a:rPr>
              <a:t>loan_purpose </a:t>
            </a:r>
            <a:r>
              <a:rPr lang="vi-VN" sz="2200">
                <a:latin typeface="Calibri"/>
                <a:ea typeface="Calibri"/>
                <a:cs typeface="Calibri"/>
                <a:sym typeface="Calibri"/>
              </a:rPr>
              <a:t>ảnh hưởng mạnh mẽ tới quyền lợi của bên cho vay/ngân hàng và tạo ra các vấn đề rủi ro, do đó có tác động mạnh mẽ tới khả năng phê duyệt khoản vay.</a:t>
            </a:r>
            <a:endParaRPr sz="2200">
              <a:latin typeface="Calibri"/>
              <a:ea typeface="Calibri"/>
              <a:cs typeface="Calibri"/>
              <a:sym typeface="Calibri"/>
            </a:endParaRPr>
          </a:p>
        </p:txBody>
      </p:sp>
      <p:graphicFrame>
        <p:nvGraphicFramePr>
          <p:cNvPr id="435" name="Google Shape;435;g318f1c7fc9a_0_45"/>
          <p:cNvGraphicFramePr/>
          <p:nvPr/>
        </p:nvGraphicFramePr>
        <p:xfrm>
          <a:off x="5468975" y="2981900"/>
          <a:ext cx="3000000" cy="3000000"/>
        </p:xfrm>
        <a:graphic>
          <a:graphicData uri="http://schemas.openxmlformats.org/drawingml/2006/table">
            <a:tbl>
              <a:tblPr>
                <a:noFill/>
                <a:tableStyleId>{21E406CB-7354-4078-B1A9-4F40815F2B58}</a:tableStyleId>
              </a:tblPr>
              <a:tblGrid>
                <a:gridCol w="2449300"/>
                <a:gridCol w="2291875"/>
                <a:gridCol w="1981850"/>
              </a:tblGrid>
              <a:tr h="562725">
                <a:tc>
                  <a:txBody>
                    <a:bodyPr/>
                    <a:lstStyle/>
                    <a:p>
                      <a:pPr indent="0" lvl="0" marL="0" rtl="0" algn="ctr">
                        <a:spcBef>
                          <a:spcPts val="0"/>
                        </a:spcBef>
                        <a:spcAft>
                          <a:spcPts val="0"/>
                        </a:spcAft>
                        <a:buNone/>
                      </a:pPr>
                      <a:r>
                        <a:rPr b="1" lang="vi-VN" sz="1800">
                          <a:latin typeface="Calibri"/>
                          <a:ea typeface="Calibri"/>
                          <a:cs typeface="Calibri"/>
                          <a:sym typeface="Calibri"/>
                        </a:rPr>
                        <a:t>Đánh giá từ người mua</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b="1" lang="vi-VN" sz="1800">
                          <a:latin typeface="Calibri"/>
                          <a:ea typeface="Calibri"/>
                          <a:cs typeface="Calibri"/>
                          <a:sym typeface="Calibri"/>
                        </a:rPr>
                        <a:t>Không cao</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vi-VN" sz="1800">
                          <a:latin typeface="Calibri"/>
                          <a:ea typeface="Calibri"/>
                          <a:cs typeface="Calibri"/>
                          <a:sym typeface="Calibri"/>
                        </a:rPr>
                        <a:t>Cao hơn</a:t>
                      </a:r>
                      <a:endParaRPr b="1" sz="18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436" name="Google Shape;436;g318f1c7fc9a_0_45"/>
          <p:cNvSpPr txBox="1"/>
          <p:nvPr/>
        </p:nvSpPr>
        <p:spPr>
          <a:xfrm>
            <a:off x="5469000" y="3544625"/>
            <a:ext cx="67230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200">
                <a:solidFill>
                  <a:schemeClr val="dk1"/>
                </a:solidFill>
                <a:latin typeface="Calibri"/>
                <a:ea typeface="Calibri"/>
                <a:cs typeface="Calibri"/>
                <a:sym typeface="Calibri"/>
              </a:rPr>
              <a:t>Refinancing có cả các khoản vay Home_improvement và Home_purchase, do đó để vào nhóm giữa.</a:t>
            </a:r>
            <a:endParaRPr sz="2200">
              <a:solidFill>
                <a:schemeClr val="dk1"/>
              </a:solidFill>
              <a:latin typeface="Calibri"/>
              <a:ea typeface="Calibri"/>
              <a:cs typeface="Calibri"/>
              <a:sym typeface="Calibri"/>
            </a:endParaRPr>
          </a:p>
        </p:txBody>
      </p:sp>
      <p:pic>
        <p:nvPicPr>
          <p:cNvPr id="437" name="Google Shape;437;g318f1c7fc9a_0_45"/>
          <p:cNvPicPr preferRelativeResize="0"/>
          <p:nvPr/>
        </p:nvPicPr>
        <p:blipFill>
          <a:blip r:embed="rId3">
            <a:alphaModFix/>
          </a:blip>
          <a:stretch>
            <a:fillRect/>
          </a:stretch>
        </p:blipFill>
        <p:spPr>
          <a:xfrm>
            <a:off x="0" y="642900"/>
            <a:ext cx="5468999" cy="38155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16b3ec400f_0_18"/>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2</a:t>
            </a:r>
            <a:r>
              <a:rPr b="1" lang="vi-VN" sz="3600">
                <a:latin typeface="Cambria"/>
                <a:ea typeface="Cambria"/>
                <a:cs typeface="Cambria"/>
                <a:sym typeface="Cambria"/>
              </a:rPr>
              <a:t>.</a:t>
            </a:r>
            <a:r>
              <a:rPr lang="vi-VN">
                <a:latin typeface="Cambria"/>
                <a:ea typeface="Cambria"/>
                <a:cs typeface="Cambria"/>
                <a:sym typeface="Cambria"/>
              </a:rPr>
              <a:t>lien_status_name</a:t>
            </a:r>
            <a:endParaRPr/>
          </a:p>
        </p:txBody>
      </p:sp>
      <p:sp>
        <p:nvSpPr>
          <p:cNvPr id="444" name="Google Shape;444;g316b3ec400f_0_18"/>
          <p:cNvSpPr txBox="1"/>
          <p:nvPr/>
        </p:nvSpPr>
        <p:spPr>
          <a:xfrm>
            <a:off x="0" y="5257200"/>
            <a:ext cx="5146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300">
                <a:solidFill>
                  <a:schemeClr val="dk1"/>
                </a:solidFill>
                <a:highlight>
                  <a:srgbClr val="FFFFFF"/>
                </a:highlight>
                <a:latin typeface="Calibri"/>
                <a:ea typeface="Calibri"/>
                <a:cs typeface="Calibri"/>
                <a:sym typeface="Calibri"/>
              </a:rPr>
              <a:t>-Not secured by a lien</a:t>
            </a:r>
            <a:r>
              <a:rPr lang="vi-VN" sz="2300">
                <a:solidFill>
                  <a:schemeClr val="dk1"/>
                </a:solidFill>
                <a:highlight>
                  <a:srgbClr val="FFFFFF"/>
                </a:highlight>
                <a:latin typeface="Calibri"/>
                <a:ea typeface="Calibri"/>
                <a:cs typeface="Calibri"/>
                <a:sym typeface="Calibri"/>
              </a:rPr>
              <a:t>: Khoản vay không</a:t>
            </a:r>
            <a:endParaRPr sz="2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vi-VN" sz="2300">
                <a:solidFill>
                  <a:schemeClr val="dk1"/>
                </a:solidFill>
                <a:highlight>
                  <a:srgbClr val="FFFFFF"/>
                </a:highlight>
                <a:latin typeface="Calibri"/>
                <a:ea typeface="Calibri"/>
                <a:cs typeface="Calibri"/>
                <a:sym typeface="Calibri"/>
              </a:rPr>
              <a:t>được đảm bảo bằng quyền thu giữ. Các khoản vay này chỉ có ở khoản vay </a:t>
            </a:r>
            <a:endParaRPr sz="2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b="1" lang="vi-VN" sz="2300">
                <a:solidFill>
                  <a:schemeClr val="dk1"/>
                </a:solidFill>
                <a:highlight>
                  <a:srgbClr val="FFFFFF"/>
                </a:highlight>
                <a:latin typeface="Calibri"/>
                <a:ea typeface="Calibri"/>
                <a:cs typeface="Calibri"/>
                <a:sym typeface="Calibri"/>
              </a:rPr>
              <a:t>Home_improvement</a:t>
            </a:r>
            <a:endParaRPr b="1" sz="2300">
              <a:solidFill>
                <a:schemeClr val="dk1"/>
              </a:solidFill>
              <a:highlight>
                <a:srgbClr val="FFFFFF"/>
              </a:highlight>
              <a:latin typeface="Calibri"/>
              <a:ea typeface="Calibri"/>
              <a:cs typeface="Calibri"/>
              <a:sym typeface="Calibri"/>
            </a:endParaRPr>
          </a:p>
        </p:txBody>
      </p:sp>
      <p:pic>
        <p:nvPicPr>
          <p:cNvPr id="445" name="Google Shape;445;g316b3ec400f_0_18"/>
          <p:cNvPicPr preferRelativeResize="0"/>
          <p:nvPr/>
        </p:nvPicPr>
        <p:blipFill>
          <a:blip r:embed="rId3">
            <a:alphaModFix/>
          </a:blip>
          <a:stretch>
            <a:fillRect/>
          </a:stretch>
        </p:blipFill>
        <p:spPr>
          <a:xfrm>
            <a:off x="5361600" y="1039625"/>
            <a:ext cx="6830401" cy="3676991"/>
          </a:xfrm>
          <a:prstGeom prst="rect">
            <a:avLst/>
          </a:prstGeom>
          <a:noFill/>
          <a:ln>
            <a:noFill/>
          </a:ln>
        </p:spPr>
      </p:pic>
      <p:sp>
        <p:nvSpPr>
          <p:cNvPr id="446" name="Google Shape;446;g316b3ec400f_0_18"/>
          <p:cNvSpPr txBox="1"/>
          <p:nvPr/>
        </p:nvSpPr>
        <p:spPr>
          <a:xfrm>
            <a:off x="0" y="3443650"/>
            <a:ext cx="5361600" cy="195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300">
                <a:solidFill>
                  <a:schemeClr val="dk1"/>
                </a:solidFill>
                <a:highlight>
                  <a:srgbClr val="FFFFFF"/>
                </a:highlight>
                <a:latin typeface="Calibri"/>
                <a:ea typeface="Calibri"/>
                <a:cs typeface="Calibri"/>
                <a:sym typeface="Calibri"/>
              </a:rPr>
              <a:t>-</a:t>
            </a:r>
            <a:r>
              <a:rPr b="1" lang="vi-VN" sz="2300">
                <a:solidFill>
                  <a:schemeClr val="dk1"/>
                </a:solidFill>
                <a:highlight>
                  <a:srgbClr val="FFFFFF"/>
                </a:highlight>
                <a:latin typeface="Calibri"/>
                <a:ea typeface="Calibri"/>
                <a:cs typeface="Calibri"/>
                <a:sym typeface="Calibri"/>
              </a:rPr>
              <a:t>Secured by a first lien</a:t>
            </a:r>
            <a:r>
              <a:rPr lang="vi-VN" sz="2300">
                <a:solidFill>
                  <a:schemeClr val="dk1"/>
                </a:solidFill>
                <a:highlight>
                  <a:srgbClr val="FFFFFF"/>
                </a:highlight>
                <a:latin typeface="Calibri"/>
                <a:ea typeface="Calibri"/>
                <a:cs typeface="Calibri"/>
                <a:sym typeface="Calibri"/>
              </a:rPr>
              <a:t>: Ngân hàng có quyền ưu tiên thu giữ tài sản thế chấp.</a:t>
            </a:r>
            <a:endParaRPr sz="2300">
              <a:solidFill>
                <a:schemeClr val="dk1"/>
              </a:solidFill>
              <a:highlight>
                <a:srgbClr val="FFFFFF"/>
              </a:highlight>
              <a:latin typeface="Calibri"/>
              <a:ea typeface="Calibri"/>
              <a:cs typeface="Calibri"/>
              <a:sym typeface="Calibri"/>
            </a:endParaRPr>
          </a:p>
          <a:p>
            <a:pPr indent="0" lvl="0" marL="0" rtl="0" algn="just">
              <a:spcBef>
                <a:spcPts val="0"/>
              </a:spcBef>
              <a:spcAft>
                <a:spcPts val="0"/>
              </a:spcAft>
              <a:buNone/>
            </a:pPr>
            <a:r>
              <a:rPr b="1" lang="vi-VN" sz="2300">
                <a:solidFill>
                  <a:schemeClr val="dk1"/>
                </a:solidFill>
                <a:highlight>
                  <a:srgbClr val="FFFFFF"/>
                </a:highlight>
                <a:latin typeface="Calibri"/>
                <a:ea typeface="Calibri"/>
                <a:cs typeface="Calibri"/>
                <a:sym typeface="Calibri"/>
              </a:rPr>
              <a:t>-Secured by a subordinate:</a:t>
            </a:r>
            <a:r>
              <a:rPr lang="vi-VN" sz="2300">
                <a:solidFill>
                  <a:schemeClr val="dk1"/>
                </a:solidFill>
                <a:highlight>
                  <a:srgbClr val="FFFFFF"/>
                </a:highlight>
                <a:latin typeface="Calibri"/>
                <a:ea typeface="Calibri"/>
                <a:cs typeface="Calibri"/>
                <a:sym typeface="Calibri"/>
              </a:rPr>
              <a:t> Quyền lưu giữ thứ cấp, khi tài sản thế chấp phải bị </a:t>
            </a:r>
            <a:endParaRPr sz="2300">
              <a:solidFill>
                <a:schemeClr val="dk1"/>
              </a:solidFill>
              <a:highlight>
                <a:srgbClr val="FFFFFF"/>
              </a:highlight>
              <a:latin typeface="Calibri"/>
              <a:ea typeface="Calibri"/>
              <a:cs typeface="Calibri"/>
              <a:sym typeface="Calibri"/>
            </a:endParaRPr>
          </a:p>
          <a:p>
            <a:pPr indent="0" lvl="0" marL="0" rtl="0" algn="just">
              <a:spcBef>
                <a:spcPts val="0"/>
              </a:spcBef>
              <a:spcAft>
                <a:spcPts val="0"/>
              </a:spcAft>
              <a:buNone/>
            </a:pPr>
            <a:r>
              <a:rPr lang="vi-VN" sz="2300">
                <a:solidFill>
                  <a:schemeClr val="dk1"/>
                </a:solidFill>
                <a:highlight>
                  <a:srgbClr val="FFFFFF"/>
                </a:highlight>
                <a:latin typeface="Calibri"/>
                <a:ea typeface="Calibri"/>
                <a:cs typeface="Calibri"/>
                <a:sym typeface="Calibri"/>
              </a:rPr>
              <a:t>bán, ngân hàng chỉ được thu lợi sau cùng. </a:t>
            </a:r>
            <a:endParaRPr sz="2300">
              <a:solidFill>
                <a:schemeClr val="dk1"/>
              </a:solidFill>
              <a:highlight>
                <a:srgbClr val="FFFFFF"/>
              </a:highlight>
              <a:latin typeface="Calibri"/>
              <a:ea typeface="Calibri"/>
              <a:cs typeface="Calibri"/>
              <a:sym typeface="Calibri"/>
            </a:endParaRPr>
          </a:p>
        </p:txBody>
      </p:sp>
      <p:sp>
        <p:nvSpPr>
          <p:cNvPr id="447" name="Google Shape;447;g316b3ec400f_0_18"/>
          <p:cNvSpPr txBox="1"/>
          <p:nvPr/>
        </p:nvSpPr>
        <p:spPr>
          <a:xfrm>
            <a:off x="0" y="926075"/>
            <a:ext cx="5223900" cy="230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Quyền thu giữ </a:t>
            </a:r>
            <a:r>
              <a:rPr lang="vi-VN" sz="2300">
                <a:latin typeface="Calibri"/>
                <a:ea typeface="Calibri"/>
                <a:cs typeface="Calibri"/>
                <a:sym typeface="Calibri"/>
              </a:rPr>
              <a:t>của ngân hàng đối với khoản vay, xác định thứ tự ưu tiên của ngân hàng trong trường hợp tài sản thế chấp bị bán hoặc thu hồi khi người vay không trả được nợ.</a:t>
            </a:r>
            <a:endParaRPr sz="2300">
              <a:latin typeface="Calibri"/>
              <a:ea typeface="Calibri"/>
              <a:cs typeface="Calibri"/>
              <a:sym typeface="Calibri"/>
            </a:endParaRPr>
          </a:p>
          <a:p>
            <a:pPr indent="0" lvl="0" marL="0" rtl="0" algn="just">
              <a:spcBef>
                <a:spcPts val="0"/>
              </a:spcBef>
              <a:spcAft>
                <a:spcPts val="0"/>
              </a:spcAft>
              <a:buNone/>
            </a:pPr>
            <a:r>
              <a:rPr b="1" lang="vi-VN" sz="2300" u="sng">
                <a:latin typeface="Calibri"/>
                <a:ea typeface="Calibri"/>
                <a:cs typeface="Calibri"/>
                <a:sym typeface="Calibri"/>
              </a:rPr>
              <a:t>Information value:</a:t>
            </a:r>
            <a:r>
              <a:rPr b="1" lang="vi-VN" sz="2300">
                <a:latin typeface="Calibri"/>
                <a:ea typeface="Calibri"/>
                <a:cs typeface="Calibri"/>
                <a:sym typeface="Calibri"/>
              </a:rPr>
              <a:t> </a:t>
            </a:r>
            <a:r>
              <a:rPr b="1" lang="vi-VN" sz="2300">
                <a:solidFill>
                  <a:srgbClr val="FF0000"/>
                </a:solidFill>
                <a:latin typeface="Calibri"/>
                <a:ea typeface="Calibri"/>
                <a:cs typeface="Calibri"/>
                <a:sym typeface="Calibri"/>
              </a:rPr>
              <a:t>0.033 (yếu)</a:t>
            </a:r>
            <a:endParaRPr b="1" sz="2300">
              <a:solidFill>
                <a:srgbClr val="FF0000"/>
              </a:solidFill>
              <a:latin typeface="Calibri"/>
              <a:ea typeface="Calibri"/>
              <a:cs typeface="Calibri"/>
              <a:sym typeface="Calibri"/>
            </a:endParaRPr>
          </a:p>
        </p:txBody>
      </p:sp>
      <p:graphicFrame>
        <p:nvGraphicFramePr>
          <p:cNvPr id="448" name="Google Shape;448;g316b3ec400f_0_18"/>
          <p:cNvGraphicFramePr/>
          <p:nvPr/>
        </p:nvGraphicFramePr>
        <p:xfrm>
          <a:off x="5021500" y="4716625"/>
          <a:ext cx="3000000" cy="3000000"/>
        </p:xfrm>
        <a:graphic>
          <a:graphicData uri="http://schemas.openxmlformats.org/drawingml/2006/table">
            <a:tbl>
              <a:tblPr>
                <a:noFill/>
                <a:tableStyleId>{125C32D5-F7C1-48FA-B560-93A3CA2F7CE0}</a:tableStyleId>
              </a:tblPr>
              <a:tblGrid>
                <a:gridCol w="1120800"/>
                <a:gridCol w="584725"/>
                <a:gridCol w="582050"/>
                <a:gridCol w="653300"/>
                <a:gridCol w="535450"/>
                <a:gridCol w="440150"/>
                <a:gridCol w="449975"/>
                <a:gridCol w="578875"/>
                <a:gridCol w="565950"/>
                <a:gridCol w="552950"/>
                <a:gridCol w="593375"/>
                <a:gridCol w="512900"/>
              </a:tblGrid>
              <a:tr h="219075">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lien_status_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vi-VN" sz="1100">
                          <a:latin typeface="Calibri"/>
                          <a:ea typeface="Calibri"/>
                          <a:cs typeface="Calibri"/>
                          <a:sym typeface="Calibri"/>
                        </a:rPr>
                        <a:t>name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G+B</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Percent</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Good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 Bad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G/B Odd</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Bad rate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Index</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WOE</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IV</a:t>
                      </a:r>
                      <a:endParaRPr b="1"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[1] </a:t>
                      </a:r>
                      <a:r>
                        <a:rPr lang="vi-VN" sz="1200">
                          <a:latin typeface="Calibri"/>
                          <a:ea typeface="Calibri"/>
                          <a:cs typeface="Calibri"/>
                          <a:sym typeface="Calibri"/>
                        </a:rPr>
                        <a:t>Not secured by a lien</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3528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2073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0.92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1455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41,24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-1.267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[2] </a:t>
                      </a:r>
                      <a:r>
                        <a:rPr lang="vi-VN" sz="1200">
                          <a:latin typeface="Calibri"/>
                          <a:ea typeface="Calibri"/>
                          <a:cs typeface="Calibri"/>
                          <a:sym typeface="Calibri"/>
                        </a:rPr>
                        <a:t>Secured by a subordinate</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5370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4262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1108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2.48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-0.274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[3] </a:t>
                      </a:r>
                      <a:r>
                        <a:rPr lang="vi-VN" sz="1200">
                          <a:latin typeface="Calibri"/>
                          <a:ea typeface="Calibri"/>
                          <a:cs typeface="Calibri"/>
                          <a:sym typeface="Calibri"/>
                        </a:rPr>
                        <a:t>Secured by a first lien</a:t>
                      </a:r>
                      <a:endParaRPr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262020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96.72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219860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97.20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42160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94.27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5,21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16,09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4A853"/>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316b3ec400f_0_3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455" name="Google Shape;455;g316b3ec400f_0_35"/>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3</a:t>
            </a:r>
            <a:r>
              <a:rPr b="1" lang="vi-VN" sz="3600">
                <a:latin typeface="Cambria"/>
                <a:ea typeface="Cambria"/>
                <a:cs typeface="Cambria"/>
                <a:sym typeface="Cambria"/>
              </a:rPr>
              <a:t>.</a:t>
            </a:r>
            <a:r>
              <a:rPr lang="vi-VN">
                <a:latin typeface="Cambria"/>
                <a:ea typeface="Cambria"/>
                <a:cs typeface="Cambria"/>
                <a:sym typeface="Cambria"/>
              </a:rPr>
              <a:t>loan_type_name</a:t>
            </a:r>
            <a:endParaRPr/>
          </a:p>
        </p:txBody>
      </p:sp>
      <p:sp>
        <p:nvSpPr>
          <p:cNvPr id="456" name="Google Shape;456;g316b3ec400f_0_35"/>
          <p:cNvSpPr txBox="1"/>
          <p:nvPr/>
        </p:nvSpPr>
        <p:spPr>
          <a:xfrm>
            <a:off x="0" y="906700"/>
            <a:ext cx="121920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Loại hình khoản vay mà người vay đăng ký</a:t>
            </a:r>
            <a:endParaRPr sz="2300">
              <a:latin typeface="Calibri"/>
              <a:ea typeface="Calibri"/>
              <a:cs typeface="Calibri"/>
              <a:sym typeface="Calibri"/>
            </a:endParaRPr>
          </a:p>
          <a:p>
            <a:pPr indent="0" lvl="0" marL="0" rtl="0" algn="l">
              <a:lnSpc>
                <a:spcPct val="150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 0.016 </a:t>
            </a:r>
            <a:r>
              <a:rPr b="1" lang="vi-VN" sz="2300">
                <a:solidFill>
                  <a:srgbClr val="FF0000"/>
                </a:solidFill>
                <a:latin typeface="Calibri"/>
                <a:ea typeface="Calibri"/>
                <a:cs typeface="Calibri"/>
                <a:sym typeface="Calibri"/>
              </a:rPr>
              <a:t>(Sử dụng để Cross</a:t>
            </a:r>
            <a:r>
              <a:rPr b="1" lang="vi-VN" sz="2300">
                <a:solidFill>
                  <a:srgbClr val="FF0000"/>
                </a:solidFill>
                <a:latin typeface="Calibri"/>
                <a:ea typeface="Calibri"/>
                <a:cs typeface="Calibri"/>
                <a:sym typeface="Calibri"/>
              </a:rPr>
              <a:t>)</a:t>
            </a:r>
            <a:endParaRPr sz="2300">
              <a:solidFill>
                <a:schemeClr val="dk1"/>
              </a:solidFill>
              <a:latin typeface="Calibri"/>
              <a:ea typeface="Calibri"/>
              <a:cs typeface="Calibri"/>
              <a:sym typeface="Calibri"/>
            </a:endParaRPr>
          </a:p>
        </p:txBody>
      </p:sp>
      <p:pic>
        <p:nvPicPr>
          <p:cNvPr id="457" name="Google Shape;457;g316b3ec400f_0_35"/>
          <p:cNvPicPr preferRelativeResize="0"/>
          <p:nvPr/>
        </p:nvPicPr>
        <p:blipFill>
          <a:blip r:embed="rId3">
            <a:alphaModFix/>
          </a:blip>
          <a:stretch>
            <a:fillRect/>
          </a:stretch>
        </p:blipFill>
        <p:spPr>
          <a:xfrm>
            <a:off x="832442" y="1765520"/>
            <a:ext cx="1678460" cy="1678460"/>
          </a:xfrm>
          <a:prstGeom prst="rect">
            <a:avLst/>
          </a:prstGeom>
          <a:noFill/>
          <a:ln>
            <a:noFill/>
          </a:ln>
        </p:spPr>
      </p:pic>
      <p:pic>
        <p:nvPicPr>
          <p:cNvPr id="458" name="Google Shape;458;g316b3ec400f_0_35"/>
          <p:cNvPicPr preferRelativeResize="0"/>
          <p:nvPr/>
        </p:nvPicPr>
        <p:blipFill>
          <a:blip r:embed="rId4">
            <a:alphaModFix/>
          </a:blip>
          <a:stretch>
            <a:fillRect/>
          </a:stretch>
        </p:blipFill>
        <p:spPr>
          <a:xfrm>
            <a:off x="3752475" y="1852600"/>
            <a:ext cx="1678450" cy="1739150"/>
          </a:xfrm>
          <a:prstGeom prst="rect">
            <a:avLst/>
          </a:prstGeom>
          <a:noFill/>
          <a:ln>
            <a:noFill/>
          </a:ln>
        </p:spPr>
      </p:pic>
      <p:sp>
        <p:nvSpPr>
          <p:cNvPr id="459" name="Google Shape;459;g316b3ec400f_0_35"/>
          <p:cNvSpPr txBox="1"/>
          <p:nvPr/>
        </p:nvSpPr>
        <p:spPr>
          <a:xfrm>
            <a:off x="0" y="3505200"/>
            <a:ext cx="3229500" cy="309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100">
                <a:solidFill>
                  <a:schemeClr val="dk1"/>
                </a:solidFill>
                <a:latin typeface="Calibri"/>
                <a:ea typeface="Calibri"/>
                <a:cs typeface="Calibri"/>
                <a:sym typeface="Calibri"/>
              </a:rPr>
              <a:t>[1] </a:t>
            </a:r>
            <a:r>
              <a:rPr b="1" lang="vi-VN" sz="2100">
                <a:solidFill>
                  <a:schemeClr val="dk1"/>
                </a:solidFill>
                <a:latin typeface="Calibri"/>
                <a:ea typeface="Calibri"/>
                <a:cs typeface="Calibri"/>
                <a:sym typeface="Calibri"/>
              </a:rPr>
              <a:t>FHA-insured</a:t>
            </a:r>
            <a:endParaRPr b="1" sz="2100">
              <a:solidFill>
                <a:schemeClr val="dk1"/>
              </a:solidFill>
              <a:latin typeface="Calibri"/>
              <a:ea typeface="Calibri"/>
              <a:cs typeface="Calibri"/>
              <a:sym typeface="Calibri"/>
            </a:endParaRPr>
          </a:p>
          <a:p>
            <a:pPr indent="0" lvl="0" marL="0" rtl="0" algn="just">
              <a:spcBef>
                <a:spcPts val="0"/>
              </a:spcBef>
              <a:spcAft>
                <a:spcPts val="0"/>
              </a:spcAft>
              <a:buNone/>
            </a:pPr>
            <a:r>
              <a:rPr lang="vi-VN" sz="2100">
                <a:solidFill>
                  <a:schemeClr val="dk1"/>
                </a:solidFill>
                <a:highlight>
                  <a:srgbClr val="FFFFFF"/>
                </a:highlight>
                <a:latin typeface="Calibri"/>
                <a:ea typeface="Calibri"/>
                <a:cs typeface="Calibri"/>
                <a:sym typeface="Calibri"/>
              </a:rPr>
              <a:t>Khoản vay dành cho người có thu nhập thấp. Thường là những người không đủ điều kiện cho khoản vay Conventional.</a:t>
            </a:r>
            <a:endParaRPr sz="2100">
              <a:solidFill>
                <a:schemeClr val="dk1"/>
              </a:solidFill>
              <a:highlight>
                <a:srgbClr val="FFFFFF"/>
              </a:highlight>
              <a:latin typeface="Calibri"/>
              <a:ea typeface="Calibri"/>
              <a:cs typeface="Calibri"/>
              <a:sym typeface="Calibri"/>
            </a:endParaRPr>
          </a:p>
          <a:p>
            <a:pPr indent="0" lvl="0" marL="0" rtl="0" algn="just">
              <a:spcBef>
                <a:spcPts val="0"/>
              </a:spcBef>
              <a:spcAft>
                <a:spcPts val="0"/>
              </a:spcAft>
              <a:buNone/>
            </a:pPr>
            <a:r>
              <a:rPr lang="vi-VN" sz="2100">
                <a:solidFill>
                  <a:schemeClr val="dk1"/>
                </a:solidFill>
                <a:highlight>
                  <a:srgbClr val="FFFFFF"/>
                </a:highlight>
                <a:latin typeface="Calibri"/>
                <a:ea typeface="Calibri"/>
                <a:cs typeface="Calibri"/>
                <a:sym typeface="Calibri"/>
              </a:rPr>
              <a:t>Được bảo đảm bởi Cơ quan quản lý nhà ở liên bang Hoa Kỳ/FHA</a:t>
            </a:r>
            <a:r>
              <a:rPr b="1" lang="vi-VN" sz="2100">
                <a:solidFill>
                  <a:schemeClr val="dk1"/>
                </a:solidFill>
                <a:highlight>
                  <a:srgbClr val="FFFFFF"/>
                </a:highlight>
                <a:latin typeface="Calibri"/>
                <a:ea typeface="Calibri"/>
                <a:cs typeface="Calibri"/>
                <a:sym typeface="Calibri"/>
              </a:rPr>
              <a:t> </a:t>
            </a:r>
            <a:endParaRPr b="1" sz="2100">
              <a:solidFill>
                <a:schemeClr val="dk1"/>
              </a:solidFill>
              <a:latin typeface="Calibri"/>
              <a:ea typeface="Calibri"/>
              <a:cs typeface="Calibri"/>
              <a:sym typeface="Calibri"/>
            </a:endParaRPr>
          </a:p>
        </p:txBody>
      </p:sp>
      <p:sp>
        <p:nvSpPr>
          <p:cNvPr id="460" name="Google Shape;460;g316b3ec400f_0_35"/>
          <p:cNvSpPr txBox="1"/>
          <p:nvPr/>
        </p:nvSpPr>
        <p:spPr>
          <a:xfrm>
            <a:off x="3318825" y="3505200"/>
            <a:ext cx="26820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100">
                <a:solidFill>
                  <a:schemeClr val="dk1"/>
                </a:solidFill>
                <a:latin typeface="Calibri"/>
                <a:ea typeface="Calibri"/>
                <a:cs typeface="Calibri"/>
                <a:sym typeface="Calibri"/>
              </a:rPr>
              <a:t>[2] </a:t>
            </a:r>
            <a:r>
              <a:rPr b="1" lang="vi-VN" sz="2100">
                <a:solidFill>
                  <a:schemeClr val="dk1"/>
                </a:solidFill>
                <a:latin typeface="Calibri"/>
                <a:ea typeface="Calibri"/>
                <a:cs typeface="Calibri"/>
                <a:sym typeface="Calibri"/>
              </a:rPr>
              <a:t>Conventional</a:t>
            </a:r>
            <a:endParaRPr b="1" sz="2100">
              <a:solidFill>
                <a:schemeClr val="dk1"/>
              </a:solidFill>
              <a:latin typeface="Calibri"/>
              <a:ea typeface="Calibri"/>
              <a:cs typeface="Calibri"/>
              <a:sym typeface="Calibri"/>
            </a:endParaRPr>
          </a:p>
          <a:p>
            <a:pPr indent="0" lvl="0" marL="0" rtl="0" algn="just">
              <a:spcBef>
                <a:spcPts val="0"/>
              </a:spcBef>
              <a:spcAft>
                <a:spcPts val="0"/>
              </a:spcAft>
              <a:buNone/>
            </a:pPr>
            <a:r>
              <a:rPr lang="vi-VN" sz="2100">
                <a:solidFill>
                  <a:schemeClr val="dk1"/>
                </a:solidFill>
                <a:latin typeface="Calibri"/>
                <a:ea typeface="Calibri"/>
                <a:cs typeface="Calibri"/>
                <a:sym typeface="Calibri"/>
              </a:rPr>
              <a:t>Loại k</a:t>
            </a:r>
            <a:r>
              <a:rPr lang="vi-VN" sz="2100">
                <a:solidFill>
                  <a:schemeClr val="dk1"/>
                </a:solidFill>
                <a:latin typeface="Calibri"/>
                <a:ea typeface="Calibri"/>
                <a:cs typeface="Calibri"/>
                <a:sym typeface="Calibri"/>
              </a:rPr>
              <a:t>hoản vay thông thường dành cho tất cả nhóm đối tượng. </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rPr lang="vi-VN" sz="2100">
                <a:solidFill>
                  <a:schemeClr val="dk1"/>
                </a:solidFill>
                <a:latin typeface="Calibri"/>
                <a:ea typeface="Calibri"/>
                <a:cs typeface="Calibri"/>
                <a:sym typeface="Calibri"/>
              </a:rPr>
              <a:t>Khoản vay này không có bảo đảm. </a:t>
            </a:r>
            <a:endParaRPr sz="2100">
              <a:solidFill>
                <a:schemeClr val="dk1"/>
              </a:solidFill>
              <a:latin typeface="Calibri"/>
              <a:ea typeface="Calibri"/>
              <a:cs typeface="Calibri"/>
              <a:sym typeface="Calibri"/>
            </a:endParaRPr>
          </a:p>
        </p:txBody>
      </p:sp>
      <p:pic>
        <p:nvPicPr>
          <p:cNvPr id="461" name="Google Shape;461;g316b3ec400f_0_35"/>
          <p:cNvPicPr preferRelativeResize="0"/>
          <p:nvPr/>
        </p:nvPicPr>
        <p:blipFill>
          <a:blip r:embed="rId5">
            <a:alphaModFix/>
          </a:blip>
          <a:stretch>
            <a:fillRect/>
          </a:stretch>
        </p:blipFill>
        <p:spPr>
          <a:xfrm>
            <a:off x="6858505" y="1658200"/>
            <a:ext cx="1596965" cy="1800900"/>
          </a:xfrm>
          <a:prstGeom prst="rect">
            <a:avLst/>
          </a:prstGeom>
          <a:noFill/>
          <a:ln>
            <a:noFill/>
          </a:ln>
        </p:spPr>
      </p:pic>
      <p:sp>
        <p:nvSpPr>
          <p:cNvPr id="462" name="Google Shape;462;g316b3ec400f_0_35"/>
          <p:cNvSpPr txBox="1"/>
          <p:nvPr/>
        </p:nvSpPr>
        <p:spPr>
          <a:xfrm>
            <a:off x="6090162" y="3459100"/>
            <a:ext cx="29931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100">
                <a:solidFill>
                  <a:schemeClr val="dk1"/>
                </a:solidFill>
                <a:latin typeface="Calibri"/>
                <a:ea typeface="Calibri"/>
                <a:cs typeface="Calibri"/>
                <a:sym typeface="Calibri"/>
              </a:rPr>
              <a:t>[3] VA-guaranteed</a:t>
            </a:r>
            <a:endParaRPr b="1" sz="2100">
              <a:solidFill>
                <a:schemeClr val="dk1"/>
              </a:solidFill>
              <a:latin typeface="Calibri"/>
              <a:ea typeface="Calibri"/>
              <a:cs typeface="Calibri"/>
              <a:sym typeface="Calibri"/>
            </a:endParaRPr>
          </a:p>
          <a:p>
            <a:pPr indent="0" lvl="0" marL="0" rtl="0" algn="just">
              <a:spcBef>
                <a:spcPts val="0"/>
              </a:spcBef>
              <a:spcAft>
                <a:spcPts val="0"/>
              </a:spcAft>
              <a:buNone/>
            </a:pPr>
            <a:r>
              <a:rPr lang="vi-VN" sz="2100">
                <a:solidFill>
                  <a:schemeClr val="dk1"/>
                </a:solidFill>
                <a:highlight>
                  <a:srgbClr val="FFFFFF"/>
                </a:highlight>
                <a:latin typeface="Calibri"/>
                <a:ea typeface="Calibri"/>
                <a:cs typeface="Calibri"/>
                <a:sym typeface="Calibri"/>
              </a:rPr>
              <a:t>Khoản vay chỉ dành cho quân nhân hoặc cựu quân nhân. Với mục đích tái hòa nhập cộng đồng và cải thiện đời sống.</a:t>
            </a:r>
            <a:endParaRPr sz="2100">
              <a:solidFill>
                <a:schemeClr val="dk1"/>
              </a:solidFill>
              <a:highlight>
                <a:srgbClr val="FFFFFF"/>
              </a:highlight>
              <a:latin typeface="Calibri"/>
              <a:ea typeface="Calibri"/>
              <a:cs typeface="Calibri"/>
              <a:sym typeface="Calibri"/>
            </a:endParaRPr>
          </a:p>
          <a:p>
            <a:pPr indent="0" lvl="0" marL="0" rtl="0" algn="just">
              <a:spcBef>
                <a:spcPts val="0"/>
              </a:spcBef>
              <a:spcAft>
                <a:spcPts val="0"/>
              </a:spcAft>
              <a:buNone/>
            </a:pPr>
            <a:r>
              <a:rPr lang="vi-VN" sz="2100">
                <a:solidFill>
                  <a:schemeClr val="dk1"/>
                </a:solidFill>
                <a:highlight>
                  <a:srgbClr val="FFFFFF"/>
                </a:highlight>
                <a:latin typeface="Calibri"/>
                <a:ea typeface="Calibri"/>
                <a:cs typeface="Calibri"/>
                <a:sym typeface="Calibri"/>
              </a:rPr>
              <a:t>Được bảo đảm bởi Bộ Cựu chiến binh/USDVA. </a:t>
            </a:r>
            <a:r>
              <a:rPr b="1" lang="vi-VN" sz="2100">
                <a:solidFill>
                  <a:schemeClr val="dk1"/>
                </a:solidFill>
                <a:highlight>
                  <a:srgbClr val="FFFFFF"/>
                </a:highlight>
                <a:latin typeface="Calibri"/>
                <a:ea typeface="Calibri"/>
                <a:cs typeface="Calibri"/>
                <a:sym typeface="Calibri"/>
              </a:rPr>
              <a:t> </a:t>
            </a:r>
            <a:endParaRPr b="1" sz="2100">
              <a:solidFill>
                <a:schemeClr val="dk1"/>
              </a:solidFill>
              <a:latin typeface="Calibri"/>
              <a:ea typeface="Calibri"/>
              <a:cs typeface="Calibri"/>
              <a:sym typeface="Calibri"/>
            </a:endParaRPr>
          </a:p>
        </p:txBody>
      </p:sp>
      <p:pic>
        <p:nvPicPr>
          <p:cNvPr id="463" name="Google Shape;463;g316b3ec400f_0_35"/>
          <p:cNvPicPr preferRelativeResize="0"/>
          <p:nvPr/>
        </p:nvPicPr>
        <p:blipFill>
          <a:blip r:embed="rId6">
            <a:alphaModFix/>
          </a:blip>
          <a:stretch>
            <a:fillRect/>
          </a:stretch>
        </p:blipFill>
        <p:spPr>
          <a:xfrm>
            <a:off x="9799550" y="1658206"/>
            <a:ext cx="1739139" cy="1739139"/>
          </a:xfrm>
          <a:prstGeom prst="rect">
            <a:avLst/>
          </a:prstGeom>
          <a:noFill/>
          <a:ln>
            <a:noFill/>
          </a:ln>
        </p:spPr>
      </p:pic>
      <p:sp>
        <p:nvSpPr>
          <p:cNvPr id="464" name="Google Shape;464;g316b3ec400f_0_35"/>
          <p:cNvSpPr txBox="1"/>
          <p:nvPr/>
        </p:nvSpPr>
        <p:spPr>
          <a:xfrm>
            <a:off x="9172575" y="3428225"/>
            <a:ext cx="2993100" cy="309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100">
                <a:latin typeface="Calibri"/>
                <a:ea typeface="Calibri"/>
                <a:cs typeface="Calibri"/>
                <a:sym typeface="Calibri"/>
              </a:rPr>
              <a:t>[4] FSA/RHS-guaranteed</a:t>
            </a:r>
            <a:endParaRPr b="1" sz="2100">
              <a:latin typeface="Calibri"/>
              <a:ea typeface="Calibri"/>
              <a:cs typeface="Calibri"/>
              <a:sym typeface="Calibri"/>
            </a:endParaRPr>
          </a:p>
          <a:p>
            <a:pPr indent="0" lvl="0" marL="0" rtl="0" algn="just">
              <a:spcBef>
                <a:spcPts val="0"/>
              </a:spcBef>
              <a:spcAft>
                <a:spcPts val="0"/>
              </a:spcAft>
              <a:buNone/>
            </a:pPr>
            <a:r>
              <a:rPr lang="vi-VN" sz="2100">
                <a:latin typeface="Calibri"/>
                <a:ea typeface="Calibri"/>
                <a:cs typeface="Calibri"/>
                <a:sym typeface="Calibri"/>
              </a:rPr>
              <a:t>Khoản vay chỉ dành riêng cho các gia đình đến từ các khu vực nông thôn. Sử dụng cho mục đích kinh doanh và cư trú.</a:t>
            </a:r>
            <a:endParaRPr sz="2100">
              <a:latin typeface="Calibri"/>
              <a:ea typeface="Calibri"/>
              <a:cs typeface="Calibri"/>
              <a:sym typeface="Calibri"/>
            </a:endParaRPr>
          </a:p>
          <a:p>
            <a:pPr indent="0" lvl="0" marL="0" rtl="0" algn="just">
              <a:spcBef>
                <a:spcPts val="0"/>
              </a:spcBef>
              <a:spcAft>
                <a:spcPts val="0"/>
              </a:spcAft>
              <a:buNone/>
            </a:pPr>
            <a:r>
              <a:rPr lang="vi-VN" sz="2100">
                <a:latin typeface="Calibri"/>
                <a:ea typeface="Calibri"/>
                <a:cs typeface="Calibri"/>
                <a:sym typeface="Calibri"/>
              </a:rPr>
              <a:t>Được bảo đảm bởi Bộ nông nghiệp Hoa Kỳ/ USDA</a:t>
            </a:r>
            <a:endParaRPr sz="21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19ad7737c9_0_54"/>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graphicFrame>
        <p:nvGraphicFramePr>
          <p:cNvPr id="471" name="Google Shape;471;g319ad7737c9_0_54"/>
          <p:cNvGraphicFramePr/>
          <p:nvPr/>
        </p:nvGraphicFramePr>
        <p:xfrm>
          <a:off x="0" y="990600"/>
          <a:ext cx="3000000" cy="3000000"/>
        </p:xfrm>
        <a:graphic>
          <a:graphicData uri="http://schemas.openxmlformats.org/drawingml/2006/table">
            <a:tbl>
              <a:tblPr>
                <a:noFill/>
                <a:tableStyleId>{125C32D5-F7C1-48FA-B560-93A3CA2F7CE0}</a:tableStyleId>
              </a:tblPr>
              <a:tblGrid>
                <a:gridCol w="2137325"/>
                <a:gridCol w="681000"/>
                <a:gridCol w="775300"/>
                <a:gridCol w="701975"/>
                <a:gridCol w="649575"/>
                <a:gridCol w="628625"/>
                <a:gridCol w="576250"/>
                <a:gridCol w="785775"/>
                <a:gridCol w="712450"/>
                <a:gridCol w="502900"/>
                <a:gridCol w="639100"/>
                <a:gridCol w="544800"/>
              </a:tblGrid>
              <a:tr h="211000">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loan_type_name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7850">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[1] FHA-insured</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38730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14.30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32052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6678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14.93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-0.052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28942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[2] Conventional</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193302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71.35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160134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70.79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33168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74.16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17,16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-0.046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69138"/>
                    </a:solidFill>
                  </a:tcPr>
                </a:tc>
              </a:tr>
              <a:tr h="2977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[3] VA-guaranteed</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36137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31539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13.94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4598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10.28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6,86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0.305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2861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[4] FSA/RHS-guaranteed</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2749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2470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10,15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0.560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861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5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72" name="Google Shape;472;g319ad7737c9_0_54"/>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3</a:t>
            </a:r>
            <a:r>
              <a:rPr b="1" lang="vi-VN" sz="3600">
                <a:latin typeface="Cambria"/>
                <a:ea typeface="Cambria"/>
                <a:cs typeface="Cambria"/>
                <a:sym typeface="Cambria"/>
              </a:rPr>
              <a:t>.</a:t>
            </a:r>
            <a:r>
              <a:rPr lang="vi-VN">
                <a:latin typeface="Cambria"/>
                <a:ea typeface="Cambria"/>
                <a:cs typeface="Cambria"/>
                <a:sym typeface="Cambria"/>
              </a:rPr>
              <a:t>loan_type_name</a:t>
            </a:r>
            <a:endParaRPr/>
          </a:p>
        </p:txBody>
      </p:sp>
      <p:pic>
        <p:nvPicPr>
          <p:cNvPr id="473" name="Google Shape;473;g319ad7737c9_0_54"/>
          <p:cNvPicPr preferRelativeResize="0"/>
          <p:nvPr/>
        </p:nvPicPr>
        <p:blipFill>
          <a:blip r:embed="rId3">
            <a:alphaModFix/>
          </a:blip>
          <a:stretch>
            <a:fillRect/>
          </a:stretch>
        </p:blipFill>
        <p:spPr>
          <a:xfrm>
            <a:off x="788400" y="2744550"/>
            <a:ext cx="7758274" cy="4113449"/>
          </a:xfrm>
          <a:prstGeom prst="rect">
            <a:avLst/>
          </a:prstGeom>
          <a:noFill/>
          <a:ln>
            <a:noFill/>
          </a:ln>
        </p:spPr>
      </p:pic>
      <p:sp>
        <p:nvSpPr>
          <p:cNvPr id="474" name="Google Shape;474;g319ad7737c9_0_54"/>
          <p:cNvSpPr txBox="1"/>
          <p:nvPr/>
        </p:nvSpPr>
        <p:spPr>
          <a:xfrm>
            <a:off x="8546675" y="2911300"/>
            <a:ext cx="36453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100">
                <a:latin typeface="Calibri"/>
                <a:ea typeface="Calibri"/>
                <a:cs typeface="Calibri"/>
                <a:sym typeface="Calibri"/>
              </a:rPr>
              <a:t>Khoản vay </a:t>
            </a:r>
            <a:r>
              <a:rPr b="1" lang="vi-VN" sz="2100">
                <a:latin typeface="Calibri"/>
                <a:ea typeface="Calibri"/>
                <a:cs typeface="Calibri"/>
                <a:sym typeface="Calibri"/>
              </a:rPr>
              <a:t>Conventional </a:t>
            </a:r>
            <a:r>
              <a:rPr lang="vi-VN" sz="2100">
                <a:latin typeface="Calibri"/>
                <a:ea typeface="Calibri"/>
                <a:cs typeface="Calibri"/>
                <a:sym typeface="Calibri"/>
              </a:rPr>
              <a:t>chiếm đại đa số nhưng khả năng phê duyệt không cao, gần như thấp nhất. </a:t>
            </a:r>
            <a:endParaRPr sz="2100">
              <a:latin typeface="Calibri"/>
              <a:ea typeface="Calibri"/>
              <a:cs typeface="Calibri"/>
              <a:sym typeface="Calibri"/>
            </a:endParaRPr>
          </a:p>
          <a:p>
            <a:pPr indent="0" lvl="0" marL="0" rtl="0" algn="just">
              <a:spcBef>
                <a:spcPts val="0"/>
              </a:spcBef>
              <a:spcAft>
                <a:spcPts val="0"/>
              </a:spcAft>
              <a:buNone/>
            </a:pPr>
            <a:r>
              <a:t/>
            </a:r>
            <a:endParaRPr sz="2100">
              <a:latin typeface="Calibri"/>
              <a:ea typeface="Calibri"/>
              <a:cs typeface="Calibri"/>
              <a:sym typeface="Calibri"/>
            </a:endParaRPr>
          </a:p>
          <a:p>
            <a:pPr indent="0" lvl="0" marL="0" rtl="0" algn="just">
              <a:spcBef>
                <a:spcPts val="0"/>
              </a:spcBef>
              <a:spcAft>
                <a:spcPts val="0"/>
              </a:spcAft>
              <a:buNone/>
            </a:pPr>
            <a:r>
              <a:rPr lang="vi-VN" sz="2100">
                <a:latin typeface="Calibri"/>
                <a:ea typeface="Calibri"/>
                <a:cs typeface="Calibri"/>
                <a:sym typeface="Calibri"/>
              </a:rPr>
              <a:t>Ngược lại 2 khoản vay </a:t>
            </a:r>
            <a:r>
              <a:rPr b="1" lang="vi-VN" sz="2100">
                <a:latin typeface="Calibri"/>
                <a:ea typeface="Calibri"/>
                <a:cs typeface="Calibri"/>
                <a:sym typeface="Calibri"/>
              </a:rPr>
              <a:t>VA </a:t>
            </a:r>
            <a:r>
              <a:rPr lang="vi-VN" sz="2100">
                <a:latin typeface="Calibri"/>
                <a:ea typeface="Calibri"/>
                <a:cs typeface="Calibri"/>
                <a:sym typeface="Calibri"/>
              </a:rPr>
              <a:t>và </a:t>
            </a:r>
            <a:r>
              <a:rPr b="1" lang="vi-VN" sz="2100">
                <a:latin typeface="Calibri"/>
                <a:ea typeface="Calibri"/>
                <a:cs typeface="Calibri"/>
                <a:sym typeface="Calibri"/>
              </a:rPr>
              <a:t>FSA </a:t>
            </a:r>
            <a:r>
              <a:rPr lang="vi-VN" sz="2100">
                <a:latin typeface="Calibri"/>
                <a:ea typeface="Calibri"/>
                <a:cs typeface="Calibri"/>
                <a:sym typeface="Calibri"/>
              </a:rPr>
              <a:t>có số lượng hạn chế nhưng khả năng phê duyệt lại rất cao. Đây là 2 khoản vay dành cho 2 nhóm đối tượng riêng biệt.</a:t>
            </a:r>
            <a:endParaRPr sz="21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16b3ec400f_0_61"/>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4</a:t>
            </a:r>
            <a:r>
              <a:rPr b="1" lang="vi-VN" sz="3600">
                <a:latin typeface="Cambria"/>
                <a:ea typeface="Cambria"/>
                <a:cs typeface="Cambria"/>
                <a:sym typeface="Cambria"/>
              </a:rPr>
              <a:t>.</a:t>
            </a:r>
            <a:r>
              <a:rPr lang="vi-VN">
                <a:latin typeface="Cambria"/>
                <a:ea typeface="Cambria"/>
                <a:cs typeface="Cambria"/>
                <a:sym typeface="Cambria"/>
              </a:rPr>
              <a:t>property</a:t>
            </a:r>
            <a:r>
              <a:rPr lang="vi-VN">
                <a:latin typeface="Cambria"/>
                <a:ea typeface="Cambria"/>
                <a:cs typeface="Cambria"/>
                <a:sym typeface="Cambria"/>
              </a:rPr>
              <a:t>_type_name</a:t>
            </a:r>
            <a:endParaRPr/>
          </a:p>
        </p:txBody>
      </p:sp>
      <p:sp>
        <p:nvSpPr>
          <p:cNvPr id="481" name="Google Shape;481;g316b3ec400f_0_61"/>
          <p:cNvSpPr txBox="1"/>
          <p:nvPr/>
        </p:nvSpPr>
        <p:spPr>
          <a:xfrm>
            <a:off x="0" y="975275"/>
            <a:ext cx="12192000" cy="20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Loại hình bất động sản mà người vay dùng để thế chấp cho khoản vay</a:t>
            </a:r>
            <a:endParaRPr sz="2300">
              <a:latin typeface="Calibri"/>
              <a:ea typeface="Calibri"/>
              <a:cs typeface="Calibri"/>
              <a:sym typeface="Calibri"/>
            </a:endParaRPr>
          </a:p>
          <a:p>
            <a:pPr indent="0" lvl="0" marL="0" rtl="0" algn="l">
              <a:lnSpc>
                <a:spcPct val="150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 0.006 (Sử dụng để Cross)</a:t>
            </a:r>
            <a:endParaRPr b="1" sz="2300">
              <a:solidFill>
                <a:srgbClr val="FF0000"/>
              </a:solidFill>
              <a:latin typeface="Calibri"/>
              <a:ea typeface="Calibri"/>
              <a:cs typeface="Calibri"/>
              <a:sym typeface="Calibri"/>
            </a:endParaRPr>
          </a:p>
          <a:p>
            <a:pPr indent="0" lvl="0" marL="0" rtl="0" algn="l">
              <a:lnSpc>
                <a:spcPct val="150000"/>
              </a:lnSpc>
              <a:spcBef>
                <a:spcPts val="0"/>
              </a:spcBef>
              <a:spcAft>
                <a:spcPts val="0"/>
              </a:spcAft>
              <a:buNone/>
            </a:pPr>
            <a:r>
              <a:t/>
            </a:r>
            <a:endParaRPr b="1" sz="23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 </a:t>
            </a:r>
            <a:endParaRPr sz="2300">
              <a:solidFill>
                <a:schemeClr val="dk1"/>
              </a:solidFill>
              <a:latin typeface="Calibri"/>
              <a:ea typeface="Calibri"/>
              <a:cs typeface="Calibri"/>
              <a:sym typeface="Calibri"/>
            </a:endParaRPr>
          </a:p>
        </p:txBody>
      </p:sp>
      <p:pic>
        <p:nvPicPr>
          <p:cNvPr id="482" name="Google Shape;482;g316b3ec400f_0_61"/>
          <p:cNvPicPr preferRelativeResize="0"/>
          <p:nvPr/>
        </p:nvPicPr>
        <p:blipFill>
          <a:blip r:embed="rId3">
            <a:alphaModFix/>
          </a:blip>
          <a:stretch>
            <a:fillRect/>
          </a:stretch>
        </p:blipFill>
        <p:spPr>
          <a:xfrm>
            <a:off x="53625" y="1880325"/>
            <a:ext cx="3704550" cy="2083801"/>
          </a:xfrm>
          <a:prstGeom prst="rect">
            <a:avLst/>
          </a:prstGeom>
          <a:noFill/>
          <a:ln>
            <a:noFill/>
          </a:ln>
        </p:spPr>
      </p:pic>
      <p:sp>
        <p:nvSpPr>
          <p:cNvPr id="483" name="Google Shape;483;g316b3ec400f_0_61"/>
          <p:cNvSpPr txBox="1"/>
          <p:nvPr/>
        </p:nvSpPr>
        <p:spPr>
          <a:xfrm>
            <a:off x="0" y="4096300"/>
            <a:ext cx="3811800" cy="257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300">
                <a:latin typeface="Calibri"/>
                <a:ea typeface="Calibri"/>
                <a:cs typeface="Calibri"/>
                <a:sym typeface="Calibri"/>
              </a:rPr>
              <a:t>Manufactured house</a:t>
            </a:r>
            <a:endParaRPr b="1" sz="23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-Nhà di động/nhà sản xuất sẵn. </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-Chi phí rẻ, dễ xây dựng. Ít có giá trị khi sử dụng để vay vốn thế chấp. </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-Phổ biến ở vùng nông thôn và các khu vực thu nhập thấp.</a:t>
            </a:r>
            <a:endParaRPr sz="2200">
              <a:latin typeface="Calibri"/>
              <a:ea typeface="Calibri"/>
              <a:cs typeface="Calibri"/>
              <a:sym typeface="Calibri"/>
            </a:endParaRPr>
          </a:p>
        </p:txBody>
      </p:sp>
      <p:pic>
        <p:nvPicPr>
          <p:cNvPr id="484" name="Google Shape;484;g316b3ec400f_0_61"/>
          <p:cNvPicPr preferRelativeResize="0"/>
          <p:nvPr/>
        </p:nvPicPr>
        <p:blipFill>
          <a:blip r:embed="rId4">
            <a:alphaModFix/>
          </a:blip>
          <a:stretch>
            <a:fillRect/>
          </a:stretch>
        </p:blipFill>
        <p:spPr>
          <a:xfrm>
            <a:off x="4327625" y="1880325"/>
            <a:ext cx="3536751" cy="2083800"/>
          </a:xfrm>
          <a:prstGeom prst="rect">
            <a:avLst/>
          </a:prstGeom>
          <a:noFill/>
          <a:ln>
            <a:noFill/>
          </a:ln>
        </p:spPr>
      </p:pic>
      <p:sp>
        <p:nvSpPr>
          <p:cNvPr id="485" name="Google Shape;485;g316b3ec400f_0_61"/>
          <p:cNvSpPr txBox="1"/>
          <p:nvPr/>
        </p:nvSpPr>
        <p:spPr>
          <a:xfrm>
            <a:off x="4117850" y="4096300"/>
            <a:ext cx="4026000" cy="257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300">
                <a:latin typeface="Calibri"/>
                <a:ea typeface="Calibri"/>
                <a:cs typeface="Calibri"/>
                <a:sym typeface="Calibri"/>
              </a:rPr>
              <a:t>1-4 families </a:t>
            </a:r>
            <a:r>
              <a:rPr b="1" lang="vi-VN" sz="2300">
                <a:latin typeface="Calibri"/>
                <a:ea typeface="Calibri"/>
                <a:cs typeface="Calibri"/>
                <a:sym typeface="Calibri"/>
              </a:rPr>
              <a:t>dwelling</a:t>
            </a:r>
            <a:endParaRPr b="1" sz="23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-Nhà có </a:t>
            </a:r>
            <a:r>
              <a:rPr b="1" lang="vi-VN" sz="2200">
                <a:latin typeface="Calibri"/>
                <a:ea typeface="Calibri"/>
                <a:cs typeface="Calibri"/>
                <a:sym typeface="Calibri"/>
              </a:rPr>
              <a:t>sức chứa</a:t>
            </a:r>
            <a:r>
              <a:rPr lang="vi-VN" sz="2200">
                <a:latin typeface="Calibri"/>
                <a:ea typeface="Calibri"/>
                <a:cs typeface="Calibri"/>
                <a:sym typeface="Calibri"/>
              </a:rPr>
              <a:t> 1-4 gia đình</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-Chi phí trung bình, là loại nhà phổ biến và số lượng nhiều nhất.</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-Có mặt trong bất kì khu vực nào, dành cho nhóm có mức thu nhập trung bình trở lên.</a:t>
            </a:r>
            <a:endParaRPr sz="2200">
              <a:latin typeface="Calibri"/>
              <a:ea typeface="Calibri"/>
              <a:cs typeface="Calibri"/>
              <a:sym typeface="Calibri"/>
            </a:endParaRPr>
          </a:p>
        </p:txBody>
      </p:sp>
      <p:pic>
        <p:nvPicPr>
          <p:cNvPr id="486" name="Google Shape;486;g316b3ec400f_0_61"/>
          <p:cNvPicPr preferRelativeResize="0"/>
          <p:nvPr/>
        </p:nvPicPr>
        <p:blipFill>
          <a:blip r:embed="rId5">
            <a:alphaModFix/>
          </a:blip>
          <a:stretch>
            <a:fillRect/>
          </a:stretch>
        </p:blipFill>
        <p:spPr>
          <a:xfrm>
            <a:off x="8495950" y="1880325"/>
            <a:ext cx="3624050" cy="2083800"/>
          </a:xfrm>
          <a:prstGeom prst="rect">
            <a:avLst/>
          </a:prstGeom>
          <a:noFill/>
          <a:ln>
            <a:noFill/>
          </a:ln>
        </p:spPr>
      </p:pic>
      <p:sp>
        <p:nvSpPr>
          <p:cNvPr id="487" name="Google Shape;487;g316b3ec400f_0_61"/>
          <p:cNvSpPr txBox="1"/>
          <p:nvPr/>
        </p:nvSpPr>
        <p:spPr>
          <a:xfrm>
            <a:off x="8449900" y="4096300"/>
            <a:ext cx="3624000" cy="257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300">
                <a:latin typeface="Calibri"/>
                <a:ea typeface="Calibri"/>
                <a:cs typeface="Calibri"/>
                <a:sym typeface="Calibri"/>
              </a:rPr>
              <a:t>multifamily</a:t>
            </a:r>
            <a:r>
              <a:rPr b="1" lang="vi-VN" sz="2300">
                <a:latin typeface="Calibri"/>
                <a:ea typeface="Calibri"/>
                <a:cs typeface="Calibri"/>
                <a:sym typeface="Calibri"/>
              </a:rPr>
              <a:t> dwelling</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-Nhà có </a:t>
            </a:r>
            <a:r>
              <a:rPr b="1" lang="vi-VN" sz="2200">
                <a:latin typeface="Calibri"/>
                <a:ea typeface="Calibri"/>
                <a:cs typeface="Calibri"/>
                <a:sym typeface="Calibri"/>
              </a:rPr>
              <a:t>sức chứa</a:t>
            </a:r>
            <a:r>
              <a:rPr lang="vi-VN" sz="2200">
                <a:latin typeface="Calibri"/>
                <a:ea typeface="Calibri"/>
                <a:cs typeface="Calibri"/>
                <a:sym typeface="Calibri"/>
              </a:rPr>
              <a:t> nhiều hộ gia đình (&gt;=5 gia đình). </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-Chi phí cao, thường tập trung tại các khu vực đô thị.</a:t>
            </a:r>
            <a:endParaRPr sz="2200">
              <a:latin typeface="Calibri"/>
              <a:ea typeface="Calibri"/>
              <a:cs typeface="Calibri"/>
              <a:sym typeface="Calibri"/>
            </a:endParaRPr>
          </a:p>
          <a:p>
            <a:pPr indent="0" lvl="0" marL="0" rtl="0" algn="just">
              <a:spcBef>
                <a:spcPts val="0"/>
              </a:spcBef>
              <a:spcAft>
                <a:spcPts val="0"/>
              </a:spcAft>
              <a:buNone/>
            </a:pPr>
            <a:r>
              <a:rPr lang="vi-VN" sz="2200">
                <a:latin typeface="Calibri"/>
                <a:ea typeface="Calibri"/>
                <a:cs typeface="Calibri"/>
                <a:sym typeface="Calibri"/>
              </a:rPr>
              <a:t>-Dành cho nhóm có mức thu nhập khá trở lên.</a:t>
            </a:r>
            <a:endParaRPr sz="22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19ad7737c9_0_37"/>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4</a:t>
            </a:r>
            <a:r>
              <a:rPr b="1" lang="vi-VN" sz="3600">
                <a:latin typeface="Cambria"/>
                <a:ea typeface="Cambria"/>
                <a:cs typeface="Cambria"/>
                <a:sym typeface="Cambria"/>
              </a:rPr>
              <a:t>.</a:t>
            </a:r>
            <a:r>
              <a:rPr lang="vi-VN">
                <a:latin typeface="Cambria"/>
                <a:ea typeface="Cambria"/>
                <a:cs typeface="Cambria"/>
                <a:sym typeface="Cambria"/>
              </a:rPr>
              <a:t>property_type_name</a:t>
            </a:r>
            <a:endParaRPr/>
          </a:p>
        </p:txBody>
      </p:sp>
      <p:graphicFrame>
        <p:nvGraphicFramePr>
          <p:cNvPr id="494" name="Google Shape;494;g319ad7737c9_0_37"/>
          <p:cNvGraphicFramePr/>
          <p:nvPr/>
        </p:nvGraphicFramePr>
        <p:xfrm>
          <a:off x="0" y="997375"/>
          <a:ext cx="3000000" cy="3000000"/>
        </p:xfrm>
        <a:graphic>
          <a:graphicData uri="http://schemas.openxmlformats.org/drawingml/2006/table">
            <a:tbl>
              <a:tblPr>
                <a:noFill/>
                <a:tableStyleId>{125C32D5-F7C1-48FA-B560-93A3CA2F7CE0}</a:tableStyleId>
              </a:tblPr>
              <a:tblGrid>
                <a:gridCol w="2220975"/>
                <a:gridCol w="707675"/>
                <a:gridCol w="805650"/>
                <a:gridCol w="729450"/>
                <a:gridCol w="675000"/>
                <a:gridCol w="653225"/>
                <a:gridCol w="598800"/>
                <a:gridCol w="816525"/>
                <a:gridCol w="740325"/>
                <a:gridCol w="522575"/>
                <a:gridCol w="664125"/>
                <a:gridCol w="566125"/>
              </a:tblGrid>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property_type_name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G+B</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Percent</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G/B Odd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 rate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Index</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WOE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IV</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Manufactured housing</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8327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3.07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6394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2.83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1933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4.32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3,31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23,21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B</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-0.425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0,006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58350">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One-to-four family dwelling</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261522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96.53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218864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96.76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42658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95.38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5,13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16,31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0.014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4012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Multifamily dwelling</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1069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0.39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937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0.41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0.30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7,1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12,35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0.339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r>
              <a:tr h="231775">
                <a:tc>
                  <a:txBody>
                    <a:bodyPr/>
                    <a:lstStyle/>
                    <a:p>
                      <a:pPr indent="0" lvl="0" marL="0" rtl="0" algn="l">
                        <a:lnSpc>
                          <a:spcPct val="115000"/>
                        </a:lnSpc>
                        <a:spcBef>
                          <a:spcPts val="0"/>
                        </a:spcBef>
                        <a:spcAft>
                          <a:spcPts val="0"/>
                        </a:spcAft>
                        <a:buNone/>
                      </a:pPr>
                      <a:r>
                        <a:rPr b="1" lang="vi-VN" sz="1300">
                          <a:latin typeface="Calibri"/>
                          <a:ea typeface="Calibri"/>
                          <a:cs typeface="Calibri"/>
                          <a:sym typeface="Calibri"/>
                        </a:rPr>
                        <a:t>TOTAL</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270918</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226195</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44723</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5,06</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16,51</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95" name="Google Shape;495;g319ad7737c9_0_37"/>
          <p:cNvPicPr preferRelativeResize="0"/>
          <p:nvPr/>
        </p:nvPicPr>
        <p:blipFill>
          <a:blip r:embed="rId3">
            <a:alphaModFix/>
          </a:blip>
          <a:stretch>
            <a:fillRect/>
          </a:stretch>
        </p:blipFill>
        <p:spPr>
          <a:xfrm>
            <a:off x="0" y="2458075"/>
            <a:ext cx="8293026" cy="4399925"/>
          </a:xfrm>
          <a:prstGeom prst="rect">
            <a:avLst/>
          </a:prstGeom>
          <a:noFill/>
          <a:ln>
            <a:noFill/>
          </a:ln>
        </p:spPr>
      </p:pic>
      <p:sp>
        <p:nvSpPr>
          <p:cNvPr id="496" name="Google Shape;496;g319ad7737c9_0_37"/>
          <p:cNvSpPr txBox="1"/>
          <p:nvPr/>
        </p:nvSpPr>
        <p:spPr>
          <a:xfrm>
            <a:off x="8293025" y="2610450"/>
            <a:ext cx="3736200" cy="298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300">
                <a:solidFill>
                  <a:schemeClr val="dk1"/>
                </a:solidFill>
                <a:latin typeface="Calibri"/>
                <a:ea typeface="Calibri"/>
                <a:cs typeface="Calibri"/>
                <a:sym typeface="Calibri"/>
              </a:rPr>
              <a:t>1 to 4</a:t>
            </a:r>
            <a:r>
              <a:rPr b="1" lang="vi-VN" sz="2300">
                <a:solidFill>
                  <a:schemeClr val="dk1"/>
                </a:solidFill>
                <a:latin typeface="Calibri"/>
                <a:ea typeface="Calibri"/>
                <a:cs typeface="Calibri"/>
                <a:sym typeface="Calibri"/>
              </a:rPr>
              <a:t> family dwelling</a:t>
            </a:r>
            <a:r>
              <a:rPr lang="vi-VN" sz="2300">
                <a:solidFill>
                  <a:schemeClr val="dk1"/>
                </a:solidFill>
                <a:latin typeface="Calibri"/>
                <a:ea typeface="Calibri"/>
                <a:cs typeface="Calibri"/>
                <a:sym typeface="Calibri"/>
              </a:rPr>
              <a:t> là loại hình nhà ở phổ biến nhất và chiếm đại đa số. Đây là loại nhà có thể phù hợp với tất cả các nhóm thu nhập, đặc biệt là nhóm có thu nhập trung bình và khá.</a:t>
            </a:r>
            <a:endParaRPr sz="23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16b3ec400f_0_78"/>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.loan_type_</a:t>
            </a:r>
            <a:r>
              <a:rPr lang="vi-VN">
                <a:latin typeface="Cambria"/>
                <a:ea typeface="Cambria"/>
                <a:cs typeface="Cambria"/>
                <a:sym typeface="Cambria"/>
              </a:rPr>
              <a:t>property (</a:t>
            </a:r>
            <a:r>
              <a:rPr lang="vi-VN">
                <a:latin typeface="Cambria"/>
                <a:ea typeface="Cambria"/>
                <a:cs typeface="Cambria"/>
                <a:sym typeface="Cambria"/>
              </a:rPr>
              <a:t>Cross)</a:t>
            </a:r>
            <a:endParaRPr/>
          </a:p>
        </p:txBody>
      </p:sp>
      <p:sp>
        <p:nvSpPr>
          <p:cNvPr id="503" name="Google Shape;503;g316b3ec400f_0_78"/>
          <p:cNvSpPr txBox="1"/>
          <p:nvPr/>
        </p:nvSpPr>
        <p:spPr>
          <a:xfrm>
            <a:off x="0" y="900425"/>
            <a:ext cx="12192000" cy="29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300">
                <a:latin typeface="Calibri"/>
                <a:ea typeface="Calibri"/>
                <a:cs typeface="Calibri"/>
                <a:sym typeface="Calibri"/>
              </a:rPr>
              <a:t>Được kết hợp từ 2 biến: </a:t>
            </a:r>
            <a:r>
              <a:rPr b="1" lang="vi-VN" sz="2300">
                <a:latin typeface="Calibri"/>
                <a:ea typeface="Calibri"/>
                <a:cs typeface="Calibri"/>
                <a:sym typeface="Calibri"/>
              </a:rPr>
              <a:t>loan_type_name</a:t>
            </a:r>
            <a:r>
              <a:rPr lang="vi-VN" sz="2300">
                <a:latin typeface="Calibri"/>
                <a:ea typeface="Calibri"/>
                <a:cs typeface="Calibri"/>
                <a:sym typeface="Calibri"/>
              </a:rPr>
              <a:t> và </a:t>
            </a:r>
            <a:r>
              <a:rPr b="1" lang="vi-VN" sz="2300">
                <a:latin typeface="Calibri"/>
                <a:ea typeface="Calibri"/>
                <a:cs typeface="Calibri"/>
                <a:sym typeface="Calibri"/>
              </a:rPr>
              <a:t>property_type_name</a:t>
            </a:r>
            <a:endParaRPr b="1" sz="2300">
              <a:latin typeface="Calibri"/>
              <a:ea typeface="Calibri"/>
              <a:cs typeface="Calibri"/>
              <a:sym typeface="Calibri"/>
            </a:endParaRPr>
          </a:p>
          <a:p>
            <a:pPr indent="0" lvl="0" marL="0" rtl="0" algn="l">
              <a:lnSpc>
                <a:spcPct val="115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Mang thông tin kết hợp giữa: Loại hình khoản vay và Loại nhà được mang ra thế chấp. Biến này tạo ra với mục đích: Xác định xem với từng loại khoản vay và với loại nhà nào, xác suất phê duyệt sẽ cao nhất.</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vi-VN" sz="2300" u="sng">
                <a:latin typeface="Calibri"/>
                <a:ea typeface="Calibri"/>
                <a:cs typeface="Calibri"/>
                <a:sym typeface="Calibri"/>
              </a:rPr>
              <a:t>Information Value:</a:t>
            </a:r>
            <a:r>
              <a:rPr lang="vi-VN" sz="2300">
                <a:latin typeface="Calibri"/>
                <a:ea typeface="Calibri"/>
                <a:cs typeface="Calibri"/>
                <a:sym typeface="Calibri"/>
              </a:rPr>
              <a:t> </a:t>
            </a:r>
            <a:r>
              <a:rPr b="1" lang="vi-VN" sz="2300">
                <a:solidFill>
                  <a:srgbClr val="FF0000"/>
                </a:solidFill>
                <a:latin typeface="Calibri"/>
                <a:ea typeface="Calibri"/>
                <a:cs typeface="Calibri"/>
                <a:sym typeface="Calibri"/>
              </a:rPr>
              <a:t> 0.028 (yếu)</a:t>
            </a:r>
            <a:endParaRPr b="1" sz="23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lang="vi-VN" sz="2300">
                <a:solidFill>
                  <a:schemeClr val="dk1"/>
                </a:solidFill>
                <a:latin typeface="Calibri"/>
                <a:ea typeface="Calibri"/>
                <a:cs typeface="Calibri"/>
                <a:sym typeface="Calibri"/>
              </a:rPr>
              <a:t>Có tất cả 12 giá trị khi Cross biến, mục tiêu sau cùng là nhóm các giá trị có đặc điểm chung lại với nhau. Có một số giá trị có rất ít trường hợp sẽ được gộp chung với nhóm gần nhất.</a:t>
            </a:r>
            <a:endParaRPr sz="2300">
              <a:solidFill>
                <a:schemeClr val="dk1"/>
              </a:solidFill>
              <a:latin typeface="Calibri"/>
              <a:ea typeface="Calibri"/>
              <a:cs typeface="Calibri"/>
              <a:sym typeface="Calibri"/>
            </a:endParaRPr>
          </a:p>
        </p:txBody>
      </p:sp>
      <p:graphicFrame>
        <p:nvGraphicFramePr>
          <p:cNvPr id="504" name="Google Shape;504;g316b3ec400f_0_78"/>
          <p:cNvGraphicFramePr/>
          <p:nvPr/>
        </p:nvGraphicFramePr>
        <p:xfrm>
          <a:off x="0" y="3878375"/>
          <a:ext cx="3000000" cy="3000000"/>
        </p:xfrm>
        <a:graphic>
          <a:graphicData uri="http://schemas.openxmlformats.org/drawingml/2006/table">
            <a:tbl>
              <a:tblPr>
                <a:noFill/>
                <a:tableStyleId>{125C32D5-F7C1-48FA-B560-93A3CA2F7CE0}</a:tableStyleId>
              </a:tblPr>
              <a:tblGrid>
                <a:gridCol w="1340250"/>
                <a:gridCol w="466525"/>
                <a:gridCol w="526375"/>
                <a:gridCol w="624375"/>
                <a:gridCol w="594475"/>
                <a:gridCol w="639600"/>
                <a:gridCol w="579225"/>
                <a:gridCol w="535025"/>
                <a:gridCol w="532250"/>
                <a:gridCol w="678325"/>
              </a:tblGrid>
              <a:tr h="280850">
                <a:tc rowSpan="3">
                  <a:txBody>
                    <a:bodyPr/>
                    <a:lstStyle/>
                    <a:p>
                      <a:pPr indent="0" lvl="0" marL="0" rtl="0" algn="ctr">
                        <a:spcBef>
                          <a:spcPts val="0"/>
                        </a:spcBef>
                        <a:spcAft>
                          <a:spcPts val="0"/>
                        </a:spcAft>
                        <a:buNone/>
                      </a:pPr>
                      <a:r>
                        <a:rPr b="1" lang="vi-VN" sz="1300">
                          <a:solidFill>
                            <a:schemeClr val="dk1"/>
                          </a:solidFill>
                          <a:latin typeface="Calibri"/>
                          <a:ea typeface="Calibri"/>
                          <a:cs typeface="Calibri"/>
                          <a:sym typeface="Calibri"/>
                        </a:rPr>
                        <a:t>loan_type_name</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F2F9"/>
                    </a:solidFill>
                  </a:tcPr>
                </a:tc>
                <a:tc gridSpan="9">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property_type_name</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F2F9"/>
                    </a:solidFill>
                  </a:tcPr>
                </a:tc>
                <a:tc hMerge="1"/>
                <a:tc hMerge="1"/>
                <a:tc hMerge="1"/>
                <a:tc hMerge="1"/>
                <a:tc hMerge="1"/>
                <a:tc hMerge="1"/>
                <a:tc hMerge="1"/>
                <a:tc hMerge="1"/>
              </a:tr>
              <a:tr h="280850">
                <a:tc vMerge="1"/>
                <a:tc gridSpan="3">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Manufactured housing</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1-4 family dwelling</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Multifamily dwelling</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518500">
                <a:tc vMerge="1"/>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RATE</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RATE</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TOTAL</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BAD</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RATE</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0850">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FHA-insured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387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2429</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15.93%</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6289</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36280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17,33%</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21</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9.52%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r>
              <a:tr h="280850">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Conventional</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1337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4293</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31.14%</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31701</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187963</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16,87%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1046</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12.43%</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280850">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VA-guaranteed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202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1588</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12.72%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4396</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34547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12,72%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80850">
                <a:tc>
                  <a:txBody>
                    <a:bodyPr/>
                    <a:lstStyle/>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FSA/RHS-</a:t>
                      </a:r>
                      <a:endParaRPr b="1"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1300">
                          <a:solidFill>
                            <a:schemeClr val="dk1"/>
                          </a:solidFill>
                          <a:latin typeface="Calibri"/>
                          <a:ea typeface="Calibri"/>
                          <a:cs typeface="Calibri"/>
                          <a:sym typeface="Calibri"/>
                        </a:rPr>
                        <a:t>guaranteed</a:t>
                      </a:r>
                      <a:endParaRPr b="1" sz="1300">
                        <a:solidFill>
                          <a:schemeClr val="dk1"/>
                        </a:solidFill>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17</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41.18%</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272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2732</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9,96%</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0.00%</a:t>
                      </a:r>
                      <a:endParaRPr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bl>
          </a:graphicData>
        </a:graphic>
      </p:graphicFrame>
      <p:sp>
        <p:nvSpPr>
          <p:cNvPr id="505" name="Google Shape;505;g316b3ec400f_0_78"/>
          <p:cNvSpPr txBox="1"/>
          <p:nvPr/>
        </p:nvSpPr>
        <p:spPr>
          <a:xfrm>
            <a:off x="6516425" y="3779100"/>
            <a:ext cx="5675700" cy="261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000">
                <a:solidFill>
                  <a:schemeClr val="dk1"/>
                </a:solidFill>
                <a:latin typeface="Calibri"/>
                <a:ea typeface="Calibri"/>
                <a:cs typeface="Calibri"/>
                <a:sym typeface="Calibri"/>
              </a:rPr>
              <a:t>+</a:t>
            </a:r>
            <a:r>
              <a:rPr b="1" lang="vi-VN" sz="2000">
                <a:solidFill>
                  <a:schemeClr val="dk1"/>
                </a:solidFill>
                <a:latin typeface="Calibri"/>
                <a:ea typeface="Calibri"/>
                <a:cs typeface="Calibri"/>
                <a:sym typeface="Calibri"/>
              </a:rPr>
              <a:t>FSA/RHS guaranteed-Manufactured </a:t>
            </a:r>
            <a:r>
              <a:rPr lang="vi-VN" sz="2000">
                <a:solidFill>
                  <a:schemeClr val="dk1"/>
                </a:solidFill>
                <a:latin typeface="Calibri"/>
                <a:ea typeface="Calibri"/>
                <a:cs typeface="Calibri"/>
                <a:sym typeface="Calibri"/>
              </a:rPr>
              <a:t>và </a:t>
            </a:r>
            <a:r>
              <a:rPr b="1" lang="vi-VN" sz="2000">
                <a:solidFill>
                  <a:schemeClr val="dk1"/>
                </a:solidFill>
                <a:latin typeface="Calibri"/>
                <a:ea typeface="Calibri"/>
                <a:cs typeface="Calibri"/>
                <a:sym typeface="Calibri"/>
              </a:rPr>
              <a:t>FSA/RHS guaranteed-Multifamily </a:t>
            </a:r>
            <a:r>
              <a:rPr lang="vi-VN" sz="2000">
                <a:solidFill>
                  <a:schemeClr val="dk1"/>
                </a:solidFill>
                <a:latin typeface="Calibri"/>
                <a:ea typeface="Calibri"/>
                <a:cs typeface="Calibri"/>
                <a:sym typeface="Calibri"/>
              </a:rPr>
              <a:t>gần như không có giá trị, do đó ta sẽ nhóm chung 3 giá trị của FSA lại với nhau, vì đây là một loại khoản vay riêng biệt cho 1 nhóm đối tượng.</a:t>
            </a:r>
            <a:endParaRPr sz="20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VN" sz="2000">
                <a:solidFill>
                  <a:schemeClr val="dk1"/>
                </a:solidFill>
                <a:latin typeface="Calibri"/>
                <a:ea typeface="Calibri"/>
                <a:cs typeface="Calibri"/>
                <a:sym typeface="Calibri"/>
              </a:rPr>
              <a:t>+Tương tự với </a:t>
            </a:r>
            <a:r>
              <a:rPr b="1" lang="vi-VN" sz="2000">
                <a:solidFill>
                  <a:schemeClr val="dk1"/>
                </a:solidFill>
                <a:latin typeface="Calibri"/>
                <a:ea typeface="Calibri"/>
                <a:cs typeface="Calibri"/>
                <a:sym typeface="Calibri"/>
              </a:rPr>
              <a:t>VA guaranteed-Multifamily</a:t>
            </a:r>
            <a:r>
              <a:rPr lang="vi-VN" sz="2000">
                <a:solidFill>
                  <a:schemeClr val="dk1"/>
                </a:solidFill>
                <a:latin typeface="Calibri"/>
                <a:ea typeface="Calibri"/>
                <a:cs typeface="Calibri"/>
                <a:sym typeface="Calibri"/>
              </a:rPr>
              <a:t> và </a:t>
            </a:r>
            <a:r>
              <a:rPr b="1" lang="vi-VN" sz="2000">
                <a:solidFill>
                  <a:schemeClr val="dk1"/>
                </a:solidFill>
                <a:latin typeface="Calibri"/>
                <a:ea typeface="Calibri"/>
                <a:cs typeface="Calibri"/>
                <a:sym typeface="Calibri"/>
              </a:rPr>
              <a:t>FHA insured-Multifamily</a:t>
            </a:r>
            <a:endParaRPr b="1" sz="2000">
              <a:solidFill>
                <a:schemeClr val="dk1"/>
              </a:solidFill>
              <a:latin typeface="Calibri"/>
              <a:ea typeface="Calibri"/>
              <a:cs typeface="Calibri"/>
              <a:sym typeface="Calibri"/>
            </a:endParaRPr>
          </a:p>
        </p:txBody>
      </p:sp>
      <p:sp>
        <p:nvSpPr>
          <p:cNvPr id="506" name="Google Shape;506;g316b3ec400f_0_78"/>
          <p:cNvSpPr txBox="1"/>
          <p:nvPr/>
        </p:nvSpPr>
        <p:spPr>
          <a:xfrm>
            <a:off x="0" y="6395700"/>
            <a:ext cx="12192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VN" sz="2000">
                <a:solidFill>
                  <a:schemeClr val="dk1"/>
                </a:solidFill>
                <a:latin typeface="Calibri"/>
                <a:ea typeface="Calibri"/>
                <a:cs typeface="Calibri"/>
                <a:sym typeface="Calibri"/>
              </a:rPr>
              <a:t>+Nhóm </a:t>
            </a:r>
            <a:r>
              <a:rPr b="1" lang="vi-VN" sz="2000">
                <a:solidFill>
                  <a:schemeClr val="dk1"/>
                </a:solidFill>
                <a:latin typeface="Calibri"/>
                <a:ea typeface="Calibri"/>
                <a:cs typeface="Calibri"/>
                <a:sym typeface="Calibri"/>
              </a:rPr>
              <a:t>Conventional</a:t>
            </a:r>
            <a:r>
              <a:rPr lang="vi-VN" sz="2000">
                <a:solidFill>
                  <a:schemeClr val="dk1"/>
                </a:solidFill>
                <a:latin typeface="Calibri"/>
                <a:ea typeface="Calibri"/>
                <a:cs typeface="Calibri"/>
                <a:sym typeface="Calibri"/>
              </a:rPr>
              <a:t> sẽ được tách ra làm 2, với</a:t>
            </a:r>
            <a:r>
              <a:rPr b="1" lang="vi-VN" sz="2000">
                <a:solidFill>
                  <a:schemeClr val="dk1"/>
                </a:solidFill>
                <a:latin typeface="Calibri"/>
                <a:ea typeface="Calibri"/>
                <a:cs typeface="Calibri"/>
                <a:sym typeface="Calibri"/>
              </a:rPr>
              <a:t> Conventional-Manufactured</a:t>
            </a:r>
            <a:r>
              <a:rPr lang="vi-VN" sz="2000">
                <a:solidFill>
                  <a:schemeClr val="dk1"/>
                </a:solidFill>
                <a:latin typeface="Calibri"/>
                <a:ea typeface="Calibri"/>
                <a:cs typeface="Calibri"/>
                <a:sym typeface="Calibri"/>
              </a:rPr>
              <a:t> sẽ được xếp riêng vì bad_rate quá cao.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1925bbdc6e_0_7"/>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.loan_type_</a:t>
            </a:r>
            <a:r>
              <a:rPr lang="vi-VN">
                <a:latin typeface="Cambria"/>
                <a:ea typeface="Cambria"/>
                <a:cs typeface="Cambria"/>
                <a:sym typeface="Cambria"/>
              </a:rPr>
              <a:t>property (Cross)</a:t>
            </a:r>
            <a:endParaRPr/>
          </a:p>
        </p:txBody>
      </p:sp>
      <p:graphicFrame>
        <p:nvGraphicFramePr>
          <p:cNvPr id="513" name="Google Shape;513;g31925bbdc6e_0_7"/>
          <p:cNvGraphicFramePr/>
          <p:nvPr/>
        </p:nvGraphicFramePr>
        <p:xfrm>
          <a:off x="986500" y="988675"/>
          <a:ext cx="3000000" cy="3000000"/>
        </p:xfrm>
        <a:graphic>
          <a:graphicData uri="http://schemas.openxmlformats.org/drawingml/2006/table">
            <a:tbl>
              <a:tblPr>
                <a:noFill/>
                <a:tableStyleId>{125C32D5-F7C1-48FA-B560-93A3CA2F7CE0}</a:tableStyleId>
              </a:tblPr>
              <a:tblGrid>
                <a:gridCol w="3552525"/>
                <a:gridCol w="717150"/>
                <a:gridCol w="635700"/>
                <a:gridCol w="599225"/>
                <a:gridCol w="655325"/>
                <a:gridCol w="556025"/>
                <a:gridCol w="525325"/>
                <a:gridCol w="730875"/>
                <a:gridCol w="727325"/>
                <a:gridCol w="507375"/>
                <a:gridCol w="525575"/>
                <a:gridCol w="486575"/>
              </a:tblGrid>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loan_type_property</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[1] </a:t>
                      </a:r>
                      <a:r>
                        <a:rPr lang="vi-VN" sz="1200">
                          <a:latin typeface="Calibri"/>
                          <a:ea typeface="Calibri"/>
                          <a:cs typeface="Calibri"/>
                          <a:sym typeface="Calibri"/>
                        </a:rPr>
                        <a:t>Conventional - Manufactured</a:t>
                      </a:r>
                      <a:endParaRPr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4293</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2956</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1.31</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1337</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2.21</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31.14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-0,828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[2] </a:t>
                      </a:r>
                      <a:r>
                        <a:rPr lang="vi-VN" sz="1200">
                          <a:latin typeface="Calibri"/>
                          <a:ea typeface="Calibri"/>
                          <a:cs typeface="Calibri"/>
                          <a:sym typeface="Calibri"/>
                        </a:rPr>
                        <a:t>FHA insured - (all types of house)</a:t>
                      </a:r>
                      <a:endParaRPr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38730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14.30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32052</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14.17</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6678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14.93</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-0,052</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21500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[3] </a:t>
                      </a:r>
                      <a:r>
                        <a:rPr lang="vi-VN" sz="1200">
                          <a:latin typeface="Calibri"/>
                          <a:ea typeface="Calibri"/>
                          <a:cs typeface="Calibri"/>
                          <a:sym typeface="Calibri"/>
                        </a:rPr>
                        <a:t>Conventional - 1 to 4 dwelling and Multifamily</a:t>
                      </a:r>
                      <a:endParaRPr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189009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69.76</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157178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69.48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31831</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71.17</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4.94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16.84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-0,024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[4] </a:t>
                      </a:r>
                      <a:r>
                        <a:rPr lang="vi-VN" sz="1200">
                          <a:latin typeface="Calibri"/>
                          <a:ea typeface="Calibri"/>
                          <a:cs typeface="Calibri"/>
                          <a:sym typeface="Calibri"/>
                        </a:rPr>
                        <a:t>VA guaranteed - (all types of house)</a:t>
                      </a:r>
                      <a:endParaRPr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36137</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13.34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31539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13.94</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4598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10.28</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6.86</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12.72</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0,305</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r>
              <a:tr h="21907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[5] </a:t>
                      </a:r>
                      <a:r>
                        <a:rPr lang="vi-VN" sz="1200">
                          <a:latin typeface="Calibri"/>
                          <a:ea typeface="Calibri"/>
                          <a:cs typeface="Calibri"/>
                          <a:sym typeface="Calibri"/>
                        </a:rPr>
                        <a:t>FSA/RHS - (all types of house)</a:t>
                      </a:r>
                      <a:endParaRPr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2749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01.01</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2470</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01.09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279</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0.62</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8.85</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10.15</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0,56</a:t>
                      </a:r>
                      <a:endParaRPr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14" name="Google Shape;514;g31925bbdc6e_0_7"/>
          <p:cNvSpPr txBox="1"/>
          <p:nvPr/>
        </p:nvSpPr>
        <p:spPr>
          <a:xfrm>
            <a:off x="0" y="2632800"/>
            <a:ext cx="12192000" cy="422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Theo thứ tự từ cao xuống thấp, ta có:</a:t>
            </a:r>
            <a:endParaRPr b="1" sz="21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a:t>
            </a:r>
            <a:r>
              <a:rPr b="1" lang="vi-VN" sz="2100">
                <a:solidFill>
                  <a:schemeClr val="dk1"/>
                </a:solidFill>
                <a:latin typeface="Calibri"/>
                <a:ea typeface="Calibri"/>
                <a:cs typeface="Calibri"/>
                <a:sym typeface="Calibri"/>
              </a:rPr>
              <a:t>FSA/RHS guaranteed-(all types of house): </a:t>
            </a:r>
            <a:r>
              <a:rPr lang="vi-VN" sz="2100">
                <a:solidFill>
                  <a:schemeClr val="dk1"/>
                </a:solidFill>
                <a:latin typeface="Calibri"/>
                <a:ea typeface="Calibri"/>
                <a:cs typeface="Calibri"/>
                <a:sym typeface="Calibri"/>
              </a:rPr>
              <a:t>Đứng đầu tiên vì đây là nhóm có nhiều chính sách ưu tiên nhất. Luật pháp Hoa Kỳ thường tạo nhiều điều kiện cho các hộ gia đình nông thôn có điều kiện phát triển kinh tế.</a:t>
            </a:r>
            <a:endParaRPr sz="21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a:t>
            </a:r>
            <a:r>
              <a:rPr b="1" lang="vi-VN" sz="2100">
                <a:solidFill>
                  <a:schemeClr val="dk1"/>
                </a:solidFill>
                <a:latin typeface="Calibri"/>
                <a:ea typeface="Calibri"/>
                <a:cs typeface="Calibri"/>
                <a:sym typeface="Calibri"/>
              </a:rPr>
              <a:t>VA guaranteed-(all types of house): </a:t>
            </a:r>
            <a:r>
              <a:rPr lang="vi-VN" sz="2100">
                <a:solidFill>
                  <a:schemeClr val="dk1"/>
                </a:solidFill>
                <a:latin typeface="Calibri"/>
                <a:ea typeface="Calibri"/>
                <a:cs typeface="Calibri"/>
                <a:sym typeface="Calibri"/>
              </a:rPr>
              <a:t>Đứng thứ 2, đây cũng là khoản vay được chính phủ tạo điều kiện, tuy nhiên vì chỉ là khoản vay hỗ trợ các cựu binh tái hòa nhập cộng đồng, nên không được đánh giá cao bằng FSA.</a:t>
            </a:r>
            <a:endParaRPr sz="21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-Conventional-1 to 4 dwelling and multifamily: </a:t>
            </a:r>
            <a:r>
              <a:rPr lang="vi-VN" sz="2100">
                <a:solidFill>
                  <a:schemeClr val="dk1"/>
                </a:solidFill>
                <a:latin typeface="Calibri"/>
                <a:ea typeface="Calibri"/>
                <a:cs typeface="Calibri"/>
                <a:sym typeface="Calibri"/>
              </a:rPr>
              <a:t>Đứng thứ 3, đây là loại khoản vay phổ biến nhất, vì không có bất kì đảm bảo bởi tổ chức nào nên xếp sau 2 loại phía trên.</a:t>
            </a:r>
            <a:endParaRPr sz="21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-FHA insured-(all types of house):</a:t>
            </a:r>
            <a:r>
              <a:rPr lang="vi-VN" sz="2100">
                <a:solidFill>
                  <a:schemeClr val="dk1"/>
                </a:solidFill>
                <a:latin typeface="Calibri"/>
                <a:ea typeface="Calibri"/>
                <a:cs typeface="Calibri"/>
                <a:sym typeface="Calibri"/>
              </a:rPr>
              <a:t> Xếp thứ 4, khoản vay này dành cho những ai không có đủ điều kiện vay khoản Conventional, nên xếp sau Conventional.</a:t>
            </a:r>
            <a:endParaRPr sz="21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VN" sz="2100">
                <a:solidFill>
                  <a:schemeClr val="dk1"/>
                </a:solidFill>
                <a:latin typeface="Calibri"/>
                <a:ea typeface="Calibri"/>
                <a:cs typeface="Calibri"/>
                <a:sym typeface="Calibri"/>
              </a:rPr>
              <a:t>-Conventional-Manufactured:</a:t>
            </a:r>
            <a:r>
              <a:rPr lang="vi-VN" sz="2100">
                <a:solidFill>
                  <a:schemeClr val="dk1"/>
                </a:solidFill>
                <a:latin typeface="Calibri"/>
                <a:ea typeface="Calibri"/>
                <a:cs typeface="Calibri"/>
                <a:sym typeface="Calibri"/>
              </a:rPr>
              <a:t> Xếp cuối cùng, vì Manufactured là loại nhà giá trị rất thấp, không được đánh giá cao, và Conventional lại không có bảo đảm, nên đây là nhóm tệ nhất.</a:t>
            </a:r>
            <a:endParaRPr sz="21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19ad7737c9_0_7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521" name="Google Shape;521;g319ad7737c9_0_71"/>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5</a:t>
            </a:r>
            <a:r>
              <a:rPr b="1" lang="vi-VN" sz="3600">
                <a:latin typeface="Cambria"/>
                <a:ea typeface="Cambria"/>
                <a:cs typeface="Cambria"/>
                <a:sym typeface="Cambria"/>
              </a:rPr>
              <a:t>.loan_type_</a:t>
            </a:r>
            <a:r>
              <a:rPr lang="vi-VN">
                <a:latin typeface="Cambria"/>
                <a:ea typeface="Cambria"/>
                <a:cs typeface="Cambria"/>
                <a:sym typeface="Cambria"/>
              </a:rPr>
              <a:t>property (Cross)</a:t>
            </a:r>
            <a:endParaRPr/>
          </a:p>
        </p:txBody>
      </p:sp>
      <p:pic>
        <p:nvPicPr>
          <p:cNvPr id="522" name="Google Shape;522;g319ad7737c9_0_71"/>
          <p:cNvPicPr preferRelativeResize="0"/>
          <p:nvPr/>
        </p:nvPicPr>
        <p:blipFill>
          <a:blip r:embed="rId3">
            <a:alphaModFix/>
          </a:blip>
          <a:stretch>
            <a:fillRect/>
          </a:stretch>
        </p:blipFill>
        <p:spPr>
          <a:xfrm>
            <a:off x="984875" y="1024500"/>
            <a:ext cx="10222260" cy="583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g31665a1a154_0_9"/>
          <p:cNvSpPr txBox="1"/>
          <p:nvPr>
            <p:ph type="title"/>
          </p:nvPr>
        </p:nvSpPr>
        <p:spPr>
          <a:xfrm>
            <a:off x="100" y="0"/>
            <a:ext cx="12192000" cy="471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2840">
                <a:solidFill>
                  <a:schemeClr val="dk1"/>
                </a:solidFill>
                <a:latin typeface="Cambria"/>
                <a:ea typeface="Cambria"/>
                <a:cs typeface="Cambria"/>
                <a:sym typeface="Cambria"/>
              </a:rPr>
              <a:t>LỰA CHỌN CÁC GIÁ TRỊ CHO BIẾN MỤC TIÊU (action_taken_name):</a:t>
            </a:r>
            <a:endParaRPr sz="2840">
              <a:solidFill>
                <a:schemeClr val="dk1"/>
              </a:solidFill>
            </a:endParaRPr>
          </a:p>
        </p:txBody>
      </p:sp>
      <p:pic>
        <p:nvPicPr>
          <p:cNvPr id="139" name="Google Shape;139;g31665a1a154_0_9"/>
          <p:cNvPicPr preferRelativeResize="0"/>
          <p:nvPr/>
        </p:nvPicPr>
        <p:blipFill>
          <a:blip r:embed="rId3">
            <a:alphaModFix/>
          </a:blip>
          <a:stretch>
            <a:fillRect/>
          </a:stretch>
        </p:blipFill>
        <p:spPr>
          <a:xfrm>
            <a:off x="5170058" y="1084450"/>
            <a:ext cx="1851890" cy="1851901"/>
          </a:xfrm>
          <a:prstGeom prst="rect">
            <a:avLst/>
          </a:prstGeom>
          <a:noFill/>
          <a:ln>
            <a:noFill/>
          </a:ln>
        </p:spPr>
      </p:pic>
      <p:sp>
        <p:nvSpPr>
          <p:cNvPr id="140" name="Google Shape;140;g31665a1a154_0_9"/>
          <p:cNvSpPr txBox="1"/>
          <p:nvPr/>
        </p:nvSpPr>
        <p:spPr>
          <a:xfrm>
            <a:off x="100" y="2966425"/>
            <a:ext cx="3519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loan </a:t>
            </a:r>
            <a:r>
              <a:rPr b="1" i="1" lang="vi-VN" sz="2100">
                <a:solidFill>
                  <a:schemeClr val="dk1"/>
                </a:solidFill>
                <a:highlight>
                  <a:srgbClr val="FFFFFF"/>
                </a:highlight>
                <a:latin typeface="Calibri"/>
                <a:ea typeface="Calibri"/>
                <a:cs typeface="Calibri"/>
                <a:sym typeface="Calibri"/>
              </a:rPr>
              <a:t>originated (phê duyệt)</a:t>
            </a:r>
            <a:endParaRPr b="1" i="1" sz="2100">
              <a:solidFill>
                <a:schemeClr val="dk1"/>
              </a:solidFill>
              <a:highlight>
                <a:srgbClr val="FFFFFF"/>
              </a:highlight>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  263,712</a:t>
            </a:r>
            <a:endParaRPr b="1" i="1" sz="2100">
              <a:solidFill>
                <a:schemeClr val="dk1"/>
              </a:solidFill>
              <a:highlight>
                <a:srgbClr val="FFFFFF"/>
              </a:highlight>
              <a:latin typeface="Calibri"/>
              <a:ea typeface="Calibri"/>
              <a:cs typeface="Calibri"/>
              <a:sym typeface="Calibri"/>
            </a:endParaRPr>
          </a:p>
        </p:txBody>
      </p:sp>
      <p:sp>
        <p:nvSpPr>
          <p:cNvPr id="141" name="Google Shape;141;g31665a1a154_0_9"/>
          <p:cNvSpPr txBox="1"/>
          <p:nvPr/>
        </p:nvSpPr>
        <p:spPr>
          <a:xfrm>
            <a:off x="3607153" y="2966425"/>
            <a:ext cx="4414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Application denied (bị từ chối)</a:t>
            </a:r>
            <a:endParaRPr b="1" i="1" sz="2100">
              <a:solidFill>
                <a:schemeClr val="dk1"/>
              </a:solidFill>
              <a:highlight>
                <a:srgbClr val="FFFFFF"/>
              </a:highlight>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64,177</a:t>
            </a:r>
            <a:endParaRPr b="1" i="1" sz="2100">
              <a:solidFill>
                <a:schemeClr val="dk1"/>
              </a:solidFill>
              <a:highlight>
                <a:srgbClr val="FFFFFF"/>
              </a:highlight>
              <a:latin typeface="Calibri"/>
              <a:ea typeface="Calibri"/>
              <a:cs typeface="Calibri"/>
              <a:sym typeface="Calibri"/>
            </a:endParaRPr>
          </a:p>
        </p:txBody>
      </p:sp>
      <p:sp>
        <p:nvSpPr>
          <p:cNvPr id="142" name="Google Shape;142;g31665a1a154_0_9"/>
          <p:cNvSpPr txBox="1"/>
          <p:nvPr/>
        </p:nvSpPr>
        <p:spPr>
          <a:xfrm>
            <a:off x="0" y="5520575"/>
            <a:ext cx="38211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latin typeface="Calibri"/>
                <a:ea typeface="Calibri"/>
                <a:cs typeface="Calibri"/>
                <a:sym typeface="Calibri"/>
              </a:rPr>
              <a:t>approved but not accepted </a:t>
            </a:r>
            <a:endParaRPr b="1" i="1" sz="2100">
              <a:solidFill>
                <a:schemeClr val="dk1"/>
              </a:solidFill>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latin typeface="Calibri"/>
                <a:ea typeface="Calibri"/>
                <a:cs typeface="Calibri"/>
                <a:sym typeface="Calibri"/>
              </a:rPr>
              <a:t>(phê duyệt nhưng người vay </a:t>
            </a:r>
            <a:endParaRPr b="1" i="1" sz="2100">
              <a:solidFill>
                <a:schemeClr val="dk1"/>
              </a:solidFill>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latin typeface="Calibri"/>
                <a:ea typeface="Calibri"/>
                <a:cs typeface="Calibri"/>
                <a:sym typeface="Calibri"/>
              </a:rPr>
              <a:t> không nhận) 11,735</a:t>
            </a:r>
            <a:endParaRPr b="1" i="1" sz="2100">
              <a:solidFill>
                <a:schemeClr val="dk1"/>
              </a:solidFill>
              <a:latin typeface="Calibri"/>
              <a:ea typeface="Calibri"/>
              <a:cs typeface="Calibri"/>
              <a:sym typeface="Calibri"/>
            </a:endParaRPr>
          </a:p>
        </p:txBody>
      </p:sp>
      <p:sp>
        <p:nvSpPr>
          <p:cNvPr id="143" name="Google Shape;143;g31665a1a154_0_9"/>
          <p:cNvSpPr txBox="1"/>
          <p:nvPr/>
        </p:nvSpPr>
        <p:spPr>
          <a:xfrm>
            <a:off x="8369000" y="2966425"/>
            <a:ext cx="3821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Purchased (khoản vay được </a:t>
            </a:r>
            <a:endParaRPr b="1" i="1" sz="2100">
              <a:solidFill>
                <a:schemeClr val="dk1"/>
              </a:solidFill>
              <a:highlight>
                <a:srgbClr val="FFFFFF"/>
              </a:highlight>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mua lại) 48,356</a:t>
            </a:r>
            <a:endParaRPr b="1" i="1" sz="2100">
              <a:solidFill>
                <a:schemeClr val="dk1"/>
              </a:solidFill>
              <a:highlight>
                <a:srgbClr val="FFFFFF"/>
              </a:highlight>
              <a:latin typeface="Calibri"/>
              <a:ea typeface="Calibri"/>
              <a:cs typeface="Calibri"/>
              <a:sym typeface="Calibri"/>
            </a:endParaRPr>
          </a:p>
        </p:txBody>
      </p:sp>
      <p:sp>
        <p:nvSpPr>
          <p:cNvPr id="144" name="Google Shape;144;g31665a1a154_0_9"/>
          <p:cNvSpPr txBox="1"/>
          <p:nvPr/>
        </p:nvSpPr>
        <p:spPr>
          <a:xfrm>
            <a:off x="4357376" y="5520575"/>
            <a:ext cx="3361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missing information (thiếu thông tin) 18,218</a:t>
            </a:r>
            <a:endParaRPr b="1" i="1" sz="2100">
              <a:solidFill>
                <a:schemeClr val="dk1"/>
              </a:solidFill>
              <a:highlight>
                <a:srgbClr val="FFFFFF"/>
              </a:highlight>
              <a:latin typeface="Calibri"/>
              <a:ea typeface="Calibri"/>
              <a:cs typeface="Calibri"/>
              <a:sym typeface="Calibri"/>
            </a:endParaRPr>
          </a:p>
        </p:txBody>
      </p:sp>
      <p:sp>
        <p:nvSpPr>
          <p:cNvPr id="145" name="Google Shape;145;g31665a1a154_0_9"/>
          <p:cNvSpPr txBox="1"/>
          <p:nvPr/>
        </p:nvSpPr>
        <p:spPr>
          <a:xfrm>
            <a:off x="8557150" y="5520575"/>
            <a:ext cx="36348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withdrawn by applicant </a:t>
            </a:r>
            <a:endParaRPr b="1" i="1" sz="2100">
              <a:solidFill>
                <a:schemeClr val="dk1"/>
              </a:solidFill>
              <a:highlight>
                <a:srgbClr val="FFFFFF"/>
              </a:highlight>
              <a:latin typeface="Calibri"/>
              <a:ea typeface="Calibri"/>
              <a:cs typeface="Calibri"/>
              <a:sym typeface="Calibri"/>
            </a:endParaRPr>
          </a:p>
          <a:p>
            <a:pPr indent="0" lvl="0" marL="0" rtl="0" algn="ctr">
              <a:spcBef>
                <a:spcPts val="0"/>
              </a:spcBef>
              <a:spcAft>
                <a:spcPts val="0"/>
              </a:spcAft>
              <a:buNone/>
            </a:pPr>
            <a:r>
              <a:rPr b="1" i="1" lang="vi-VN" sz="2100">
                <a:solidFill>
                  <a:schemeClr val="dk1"/>
                </a:solidFill>
                <a:highlight>
                  <a:srgbClr val="FFFFFF"/>
                </a:highlight>
                <a:latin typeface="Calibri"/>
                <a:ea typeface="Calibri"/>
                <a:cs typeface="Calibri"/>
                <a:sym typeface="Calibri"/>
              </a:rPr>
              <a:t>(người vay chủ động rút lại) 60,358</a:t>
            </a:r>
            <a:endParaRPr b="1" i="1" sz="2100">
              <a:solidFill>
                <a:schemeClr val="dk1"/>
              </a:solidFill>
              <a:highlight>
                <a:srgbClr val="FFFFFF"/>
              </a:highlight>
              <a:latin typeface="Calibri"/>
              <a:ea typeface="Calibri"/>
              <a:cs typeface="Calibri"/>
              <a:sym typeface="Calibri"/>
            </a:endParaRPr>
          </a:p>
        </p:txBody>
      </p:sp>
      <p:pic>
        <p:nvPicPr>
          <p:cNvPr id="146" name="Google Shape;146;g31665a1a154_0_9"/>
          <p:cNvPicPr preferRelativeResize="0"/>
          <p:nvPr/>
        </p:nvPicPr>
        <p:blipFill>
          <a:blip r:embed="rId4">
            <a:alphaModFix/>
          </a:blip>
          <a:stretch>
            <a:fillRect/>
          </a:stretch>
        </p:blipFill>
        <p:spPr>
          <a:xfrm>
            <a:off x="9314539" y="1129937"/>
            <a:ext cx="2120027" cy="1971619"/>
          </a:xfrm>
          <a:prstGeom prst="rect">
            <a:avLst/>
          </a:prstGeom>
          <a:noFill/>
          <a:ln>
            <a:noFill/>
          </a:ln>
        </p:spPr>
      </p:pic>
      <p:sp>
        <p:nvSpPr>
          <p:cNvPr id="147" name="Google Shape;147;g31665a1a154_0_9"/>
          <p:cNvSpPr txBox="1"/>
          <p:nvPr/>
        </p:nvSpPr>
        <p:spPr>
          <a:xfrm>
            <a:off x="4314250" y="63192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vi-VN" sz="2300">
                <a:solidFill>
                  <a:srgbClr val="FF0000"/>
                </a:solidFill>
                <a:highlight>
                  <a:schemeClr val="lt1"/>
                </a:highlight>
                <a:latin typeface="Calibri"/>
                <a:ea typeface="Calibri"/>
                <a:cs typeface="Calibri"/>
                <a:sym typeface="Calibri"/>
              </a:rPr>
              <a:t>Total: 466,566</a:t>
            </a:r>
            <a:endParaRPr b="1" i="1" sz="2300">
              <a:solidFill>
                <a:srgbClr val="FF0000"/>
              </a:solidFill>
              <a:highlight>
                <a:schemeClr val="lt1"/>
              </a:highlight>
              <a:latin typeface="Calibri"/>
              <a:ea typeface="Calibri"/>
              <a:cs typeface="Calibri"/>
              <a:sym typeface="Calibri"/>
            </a:endParaRPr>
          </a:p>
        </p:txBody>
      </p:sp>
      <p:pic>
        <p:nvPicPr>
          <p:cNvPr id="148" name="Google Shape;148;g31665a1a154_0_9"/>
          <p:cNvPicPr preferRelativeResize="0"/>
          <p:nvPr/>
        </p:nvPicPr>
        <p:blipFill>
          <a:blip r:embed="rId5">
            <a:alphaModFix/>
          </a:blip>
          <a:stretch>
            <a:fillRect/>
          </a:stretch>
        </p:blipFill>
        <p:spPr>
          <a:xfrm>
            <a:off x="9562486" y="3953942"/>
            <a:ext cx="1851886" cy="1719387"/>
          </a:xfrm>
          <a:prstGeom prst="rect">
            <a:avLst/>
          </a:prstGeom>
          <a:noFill/>
          <a:ln>
            <a:noFill/>
          </a:ln>
        </p:spPr>
      </p:pic>
      <p:pic>
        <p:nvPicPr>
          <p:cNvPr id="149" name="Google Shape;149;g31665a1a154_0_9"/>
          <p:cNvPicPr preferRelativeResize="0"/>
          <p:nvPr/>
        </p:nvPicPr>
        <p:blipFill>
          <a:blip r:embed="rId6">
            <a:alphaModFix/>
          </a:blip>
          <a:stretch>
            <a:fillRect/>
          </a:stretch>
        </p:blipFill>
        <p:spPr>
          <a:xfrm>
            <a:off x="833962" y="1084450"/>
            <a:ext cx="1851890" cy="1851901"/>
          </a:xfrm>
          <a:prstGeom prst="rect">
            <a:avLst/>
          </a:prstGeom>
          <a:noFill/>
          <a:ln>
            <a:noFill/>
          </a:ln>
        </p:spPr>
      </p:pic>
      <p:pic>
        <p:nvPicPr>
          <p:cNvPr id="150" name="Google Shape;150;g31665a1a154_0_9"/>
          <p:cNvPicPr preferRelativeResize="0"/>
          <p:nvPr/>
        </p:nvPicPr>
        <p:blipFill>
          <a:blip r:embed="rId7">
            <a:alphaModFix/>
          </a:blip>
          <a:stretch>
            <a:fillRect/>
          </a:stretch>
        </p:blipFill>
        <p:spPr>
          <a:xfrm>
            <a:off x="5170163" y="4057325"/>
            <a:ext cx="1851875" cy="1463250"/>
          </a:xfrm>
          <a:prstGeom prst="rect">
            <a:avLst/>
          </a:prstGeom>
          <a:noFill/>
          <a:ln>
            <a:noFill/>
          </a:ln>
        </p:spPr>
      </p:pic>
      <p:pic>
        <p:nvPicPr>
          <p:cNvPr id="151" name="Google Shape;151;g31665a1a154_0_9"/>
          <p:cNvPicPr preferRelativeResize="0"/>
          <p:nvPr/>
        </p:nvPicPr>
        <p:blipFill>
          <a:blip r:embed="rId6">
            <a:alphaModFix/>
          </a:blip>
          <a:stretch>
            <a:fillRect/>
          </a:stretch>
        </p:blipFill>
        <p:spPr>
          <a:xfrm>
            <a:off x="766475" y="3958940"/>
            <a:ext cx="1720758" cy="1720772"/>
          </a:xfrm>
          <a:prstGeom prst="rect">
            <a:avLst/>
          </a:prstGeom>
          <a:noFill/>
          <a:ln>
            <a:noFill/>
          </a:ln>
        </p:spPr>
      </p:pic>
      <p:pic>
        <p:nvPicPr>
          <p:cNvPr id="152" name="Google Shape;152;g31665a1a154_0_9"/>
          <p:cNvPicPr preferRelativeResize="0"/>
          <p:nvPr/>
        </p:nvPicPr>
        <p:blipFill>
          <a:blip r:embed="rId8">
            <a:alphaModFix/>
          </a:blip>
          <a:stretch>
            <a:fillRect/>
          </a:stretch>
        </p:blipFill>
        <p:spPr>
          <a:xfrm flipH="1">
            <a:off x="1525865" y="3827803"/>
            <a:ext cx="1227453" cy="1227464"/>
          </a:xfrm>
          <a:prstGeom prst="rect">
            <a:avLst/>
          </a:prstGeom>
          <a:noFill/>
          <a:ln>
            <a:noFill/>
          </a:ln>
        </p:spPr>
      </p:pic>
      <p:sp>
        <p:nvSpPr>
          <p:cNvPr id="153" name="Google Shape;153;g31665a1a154_0_9"/>
          <p:cNvSpPr txBox="1"/>
          <p:nvPr/>
        </p:nvSpPr>
        <p:spPr>
          <a:xfrm>
            <a:off x="-1800" y="545650"/>
            <a:ext cx="121920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vi-VN" sz="2300">
                <a:solidFill>
                  <a:schemeClr val="dk1"/>
                </a:solidFill>
                <a:latin typeface="Calibri"/>
                <a:ea typeface="Calibri"/>
                <a:cs typeface="Calibri"/>
                <a:sym typeface="Calibri"/>
              </a:rPr>
              <a:t>Biến action_taken_name cho biết ngân hàng sẽ Quyết định thế nào với đơn vay đó. Có 6 giá trị:</a:t>
            </a:r>
            <a:endParaRPr b="1" i="1" sz="23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16b3ec400f_0_11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529" name="Google Shape;529;g316b3ec400f_0_115"/>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6</a:t>
            </a:r>
            <a:r>
              <a:rPr b="1" lang="vi-VN" sz="3600">
                <a:latin typeface="Cambria"/>
                <a:ea typeface="Cambria"/>
                <a:cs typeface="Cambria"/>
                <a:sym typeface="Cambria"/>
              </a:rPr>
              <a:t>.</a:t>
            </a:r>
            <a:r>
              <a:rPr lang="vi-VN">
                <a:latin typeface="Cambria"/>
                <a:ea typeface="Cambria"/>
                <a:cs typeface="Cambria"/>
                <a:sym typeface="Cambria"/>
              </a:rPr>
              <a:t>agency_abrr</a:t>
            </a:r>
            <a:endParaRPr/>
          </a:p>
        </p:txBody>
      </p:sp>
      <p:sp>
        <p:nvSpPr>
          <p:cNvPr id="530" name="Google Shape;530;g316b3ec400f_0_115"/>
          <p:cNvSpPr txBox="1"/>
          <p:nvPr/>
        </p:nvSpPr>
        <p:spPr>
          <a:xfrm>
            <a:off x="0" y="859150"/>
            <a:ext cx="121920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VN" sz="2200" u="sng">
                <a:latin typeface="Calibri"/>
                <a:ea typeface="Calibri"/>
                <a:cs typeface="Calibri"/>
                <a:sym typeface="Calibri"/>
              </a:rPr>
              <a:t>Ý nghĩa:</a:t>
            </a:r>
            <a:r>
              <a:rPr b="1" lang="vi-VN" sz="2200">
                <a:latin typeface="Calibri"/>
                <a:ea typeface="Calibri"/>
                <a:cs typeface="Calibri"/>
                <a:sym typeface="Calibri"/>
              </a:rPr>
              <a:t> </a:t>
            </a:r>
            <a:r>
              <a:rPr lang="vi-VN" sz="2200">
                <a:latin typeface="Calibri"/>
                <a:ea typeface="Calibri"/>
                <a:cs typeface="Calibri"/>
                <a:sym typeface="Calibri"/>
              </a:rPr>
              <a:t>Cơ quan chính phủ chịu trách nhiệm giám sát tổ chức tài chính cung cấp khoản vay. Mỗi cơ quan có mức ảnh hưởng và độ tín nhiệm khác nhau. </a:t>
            </a:r>
            <a:endParaRPr sz="2200">
              <a:latin typeface="Calibri"/>
              <a:ea typeface="Calibri"/>
              <a:cs typeface="Calibri"/>
              <a:sym typeface="Calibri"/>
            </a:endParaRPr>
          </a:p>
          <a:p>
            <a:pPr indent="0" lvl="0" marL="0" rtl="0" algn="l">
              <a:lnSpc>
                <a:spcPct val="115000"/>
              </a:lnSpc>
              <a:spcBef>
                <a:spcPts val="0"/>
              </a:spcBef>
              <a:spcAft>
                <a:spcPts val="0"/>
              </a:spcAft>
              <a:buNone/>
            </a:pPr>
            <a:r>
              <a:rPr b="1" lang="vi-VN" sz="2200" u="sng">
                <a:latin typeface="Calibri"/>
                <a:ea typeface="Calibri"/>
                <a:cs typeface="Calibri"/>
                <a:sym typeface="Calibri"/>
              </a:rPr>
              <a:t>Information Value:</a:t>
            </a:r>
            <a:r>
              <a:rPr lang="vi-VN" sz="2200">
                <a:latin typeface="Calibri"/>
                <a:ea typeface="Calibri"/>
                <a:cs typeface="Calibri"/>
                <a:sym typeface="Calibri"/>
              </a:rPr>
              <a:t> </a:t>
            </a:r>
            <a:r>
              <a:rPr b="1" lang="vi-VN" sz="2200">
                <a:solidFill>
                  <a:srgbClr val="FF0000"/>
                </a:solidFill>
                <a:latin typeface="Calibri"/>
                <a:ea typeface="Calibri"/>
                <a:cs typeface="Calibri"/>
                <a:sym typeface="Calibri"/>
              </a:rPr>
              <a:t> 0.051 (khá yếu)</a:t>
            </a:r>
            <a:endParaRPr sz="2200">
              <a:solidFill>
                <a:schemeClr val="dk1"/>
              </a:solidFill>
              <a:latin typeface="Calibri"/>
              <a:ea typeface="Calibri"/>
              <a:cs typeface="Calibri"/>
              <a:sym typeface="Calibri"/>
            </a:endParaRPr>
          </a:p>
        </p:txBody>
      </p:sp>
      <p:graphicFrame>
        <p:nvGraphicFramePr>
          <p:cNvPr id="531" name="Google Shape;531;g316b3ec400f_0_115"/>
          <p:cNvGraphicFramePr/>
          <p:nvPr/>
        </p:nvGraphicFramePr>
        <p:xfrm>
          <a:off x="1896225" y="4810400"/>
          <a:ext cx="3000000" cy="3000000"/>
        </p:xfrm>
        <a:graphic>
          <a:graphicData uri="http://schemas.openxmlformats.org/drawingml/2006/table">
            <a:tbl>
              <a:tblPr>
                <a:noFill/>
                <a:tableStyleId>{125C32D5-F7C1-48FA-B560-93A3CA2F7CE0}</a:tableStyleId>
              </a:tblPr>
              <a:tblGrid>
                <a:gridCol w="1189750"/>
                <a:gridCol w="678650"/>
                <a:gridCol w="747275"/>
                <a:gridCol w="681975"/>
                <a:gridCol w="715650"/>
                <a:gridCol w="568725"/>
                <a:gridCol w="551600"/>
                <a:gridCol w="822050"/>
                <a:gridCol w="788625"/>
                <a:gridCol w="589000"/>
                <a:gridCol w="575575"/>
                <a:gridCol w="490650"/>
              </a:tblGrid>
              <a:tr h="219075">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agency_abbr</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FRS</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0.77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1887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0.45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9,39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9,63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0.619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OCC</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2835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396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7,16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12,26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0.347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NCUA</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18049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6.66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15213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6.73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2836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5,36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15,71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0.059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FDIC</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26731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9.87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24193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2538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5.67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9,53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9,49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0.634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0,032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CFPB</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85604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31.60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72377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32.00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13227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29.58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15,45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0.079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HUD</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135215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49.91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109690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48.49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100">
                          <a:latin typeface="Calibri"/>
                          <a:ea typeface="Calibri"/>
                          <a:cs typeface="Calibri"/>
                          <a:sym typeface="Calibri"/>
                        </a:rPr>
                        <a:t>25525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57.07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-0.163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19075">
                <a:tc>
                  <a:txBody>
                    <a:bodyPr/>
                    <a:lstStyle/>
                    <a:p>
                      <a:pPr indent="0" lvl="0" marL="0" rtl="0" algn="l">
                        <a:lnSpc>
                          <a:spcPct val="115000"/>
                        </a:lnSpc>
                        <a:spcBef>
                          <a:spcPts val="0"/>
                        </a:spcBef>
                        <a:spcAft>
                          <a:spcPts val="0"/>
                        </a:spcAft>
                        <a:buNone/>
                      </a:pPr>
                      <a:r>
                        <a:rPr b="1" lang="vi-VN" sz="1200">
                          <a:latin typeface="Calibri"/>
                          <a:ea typeface="Calibri"/>
                          <a:cs typeface="Calibri"/>
                          <a:sym typeface="Calibri"/>
                        </a:rPr>
                        <a:t>TOTAL</a:t>
                      </a:r>
                      <a:endParaRPr b="1" sz="12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270918</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226195</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44723</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5,06</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16,51</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32" name="Google Shape;532;g316b3ec400f_0_115"/>
          <p:cNvGraphicFramePr/>
          <p:nvPr/>
        </p:nvGraphicFramePr>
        <p:xfrm>
          <a:off x="149713" y="2047600"/>
          <a:ext cx="3000000" cy="3000000"/>
        </p:xfrm>
        <a:graphic>
          <a:graphicData uri="http://schemas.openxmlformats.org/drawingml/2006/table">
            <a:tbl>
              <a:tblPr>
                <a:noFill/>
                <a:tableStyleId>{125C32D5-F7C1-48FA-B560-93A3CA2F7CE0}</a:tableStyleId>
              </a:tblPr>
              <a:tblGrid>
                <a:gridCol w="845850"/>
                <a:gridCol w="7511600"/>
                <a:gridCol w="2364025"/>
                <a:gridCol w="1196500"/>
              </a:tblGrid>
              <a:tr h="335850">
                <a:tc>
                  <a:txBody>
                    <a:bodyPr/>
                    <a:lstStyle/>
                    <a:p>
                      <a:pPr indent="0" lvl="0" marL="0" rtl="0" algn="ctr">
                        <a:lnSpc>
                          <a:spcPct val="115000"/>
                        </a:lnSpc>
                        <a:spcBef>
                          <a:spcPts val="0"/>
                        </a:spcBef>
                        <a:spcAft>
                          <a:spcPts val="0"/>
                        </a:spcAft>
                        <a:buNone/>
                      </a:pPr>
                      <a:r>
                        <a:rPr b="1" lang="vi-VN" sz="2000">
                          <a:latin typeface="Calibri"/>
                          <a:ea typeface="Calibri"/>
                          <a:cs typeface="Calibri"/>
                          <a:sym typeface="Calibri"/>
                        </a:rPr>
                        <a:t>TC</a:t>
                      </a:r>
                      <a:endParaRPr b="1" sz="2000">
                        <a:latin typeface="Calibri"/>
                        <a:ea typeface="Calibri"/>
                        <a:cs typeface="Calibri"/>
                        <a:sym typeface="Calibri"/>
                      </a:endParaRPr>
                    </a:p>
                  </a:txBody>
                  <a:tcPr marT="19050" marB="19050" marR="28575" marL="28575" anchor="b">
                    <a:lnL cap="flat" cmpd="sng" w="9525">
                      <a:solidFill>
                        <a:srgbClr val="EDF2F9"/>
                      </a:solidFill>
                      <a:prstDash val="solid"/>
                      <a:round/>
                      <a:headEnd len="sm" w="sm" type="none"/>
                      <a:tailEnd len="sm" w="sm" type="none"/>
                    </a:lnL>
                    <a:lnR cap="flat" cmpd="sng" w="9525">
                      <a:solidFill>
                        <a:srgbClr val="EDF2F9"/>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EDF2F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vi-VN" sz="2000">
                          <a:latin typeface="Calibri"/>
                          <a:ea typeface="Calibri"/>
                          <a:cs typeface="Calibri"/>
                          <a:sym typeface="Calibri"/>
                        </a:rPr>
                        <a:t>Vai trò</a:t>
                      </a:r>
                      <a:endParaRPr b="1" sz="2000">
                        <a:latin typeface="Calibri"/>
                        <a:ea typeface="Calibri"/>
                        <a:cs typeface="Calibri"/>
                        <a:sym typeface="Calibri"/>
                      </a:endParaRPr>
                    </a:p>
                  </a:txBody>
                  <a:tcPr marT="19050" marB="19050" marR="28575" marL="28575" anchor="b">
                    <a:lnL cap="flat" cmpd="sng" w="9525">
                      <a:solidFill>
                        <a:srgbClr val="EDF2F9"/>
                      </a:solidFill>
                      <a:prstDash val="solid"/>
                      <a:round/>
                      <a:headEnd len="sm" w="sm" type="none"/>
                      <a:tailEnd len="sm" w="sm" type="none"/>
                    </a:lnL>
                    <a:lnR cap="flat" cmpd="sng" w="9525">
                      <a:solidFill>
                        <a:srgbClr val="EDF2F9"/>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EDF2F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vi-VN" sz="2000">
                          <a:latin typeface="Calibri"/>
                          <a:ea typeface="Calibri"/>
                          <a:cs typeface="Calibri"/>
                          <a:sym typeface="Calibri"/>
                        </a:rPr>
                        <a:t>Tầm ả</a:t>
                      </a:r>
                      <a:r>
                        <a:rPr b="1" lang="vi-VN" sz="2000">
                          <a:latin typeface="Calibri"/>
                          <a:ea typeface="Calibri"/>
                          <a:cs typeface="Calibri"/>
                          <a:sym typeface="Calibri"/>
                        </a:rPr>
                        <a:t>nh hưởng</a:t>
                      </a:r>
                      <a:endParaRPr b="1" sz="2000">
                        <a:latin typeface="Calibri"/>
                        <a:ea typeface="Calibri"/>
                        <a:cs typeface="Calibri"/>
                        <a:sym typeface="Calibri"/>
                      </a:endParaRPr>
                    </a:p>
                  </a:txBody>
                  <a:tcPr marT="19050" marB="19050" marR="28575" marL="28575" anchor="b">
                    <a:lnL cap="flat" cmpd="sng" w="9525">
                      <a:solidFill>
                        <a:srgbClr val="EDF2F9"/>
                      </a:solidFill>
                      <a:prstDash val="solid"/>
                      <a:round/>
                      <a:headEnd len="sm" w="sm" type="none"/>
                      <a:tailEnd len="sm" w="sm" type="none"/>
                    </a:lnL>
                    <a:lnR cap="flat" cmpd="sng" w="9525">
                      <a:solidFill>
                        <a:srgbClr val="EDF2F9"/>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EDF2F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vi-VN" sz="2000">
                          <a:latin typeface="Calibri"/>
                          <a:ea typeface="Calibri"/>
                          <a:cs typeface="Calibri"/>
                          <a:sym typeface="Calibri"/>
                        </a:rPr>
                        <a:t>Tí</a:t>
                      </a:r>
                      <a:r>
                        <a:rPr b="1" lang="vi-VN" sz="2000">
                          <a:latin typeface="Calibri"/>
                          <a:ea typeface="Calibri"/>
                          <a:cs typeface="Calibri"/>
                          <a:sym typeface="Calibri"/>
                        </a:rPr>
                        <a:t>n nhiệm</a:t>
                      </a:r>
                      <a:endParaRPr b="1" sz="2000">
                        <a:latin typeface="Calibri"/>
                        <a:ea typeface="Calibri"/>
                        <a:cs typeface="Calibri"/>
                        <a:sym typeface="Calibri"/>
                      </a:endParaRPr>
                    </a:p>
                  </a:txBody>
                  <a:tcPr marT="19050" marB="19050" marR="28575" marL="28575" anchor="b">
                    <a:lnL cap="flat" cmpd="sng" w="9525">
                      <a:solidFill>
                        <a:srgbClr val="EDF2F9"/>
                      </a:solidFill>
                      <a:prstDash val="solid"/>
                      <a:round/>
                      <a:headEnd len="sm" w="sm" type="none"/>
                      <a:tailEnd len="sm" w="sm" type="none"/>
                    </a:lnL>
                    <a:lnR cap="flat" cmpd="sng" w="9525">
                      <a:solidFill>
                        <a:srgbClr val="EDF2F9"/>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EDF2F9"/>
                      </a:solidFill>
                      <a:prstDash val="solid"/>
                      <a:round/>
                      <a:headEnd len="sm" w="sm" type="none"/>
                      <a:tailEnd len="sm" w="sm" type="none"/>
                    </a:lnB>
                    <a:solidFill>
                      <a:srgbClr val="C9DAF8"/>
                    </a:solidFill>
                  </a:tcPr>
                </a:tc>
              </a:tr>
              <a:tr h="350250">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FDIC</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B</a:t>
                      </a:r>
                      <a:r>
                        <a:rPr lang="vi-VN" sz="2000">
                          <a:latin typeface="Calibri"/>
                          <a:ea typeface="Calibri"/>
                          <a:cs typeface="Calibri"/>
                          <a:sym typeface="Calibri"/>
                        </a:rPr>
                        <a:t>ảo vệ khách hàng, giám sát hoạt động của các ngân hàng </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NH địa phương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rất cao</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EDF2F9"/>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r h="287300">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FRS</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Đ</a:t>
                      </a:r>
                      <a:r>
                        <a:rPr lang="vi-VN" sz="2000">
                          <a:latin typeface="Calibri"/>
                          <a:ea typeface="Calibri"/>
                          <a:cs typeface="Calibri"/>
                          <a:sym typeface="Calibri"/>
                        </a:rPr>
                        <a:t>iều tiết và kiểm soát chính sách tiền tệ</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NH </a:t>
                      </a:r>
                      <a:r>
                        <a:rPr lang="vi-VN" sz="2000">
                          <a:latin typeface="Calibri"/>
                          <a:ea typeface="Calibri"/>
                          <a:cs typeface="Calibri"/>
                          <a:sym typeface="Calibri"/>
                        </a:rPr>
                        <a:t>liên bang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cao</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r h="311875">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OCC</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G</a:t>
                      </a:r>
                      <a:r>
                        <a:rPr lang="vi-VN" sz="2000">
                          <a:latin typeface="Calibri"/>
                          <a:ea typeface="Calibri"/>
                          <a:cs typeface="Calibri"/>
                          <a:sym typeface="Calibri"/>
                        </a:rPr>
                        <a:t>iám sát các ngân hàng cấp liên bang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NH Liên bang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cao</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r h="375375">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NCUA</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Giám sát và bảo hiểm tiền gửi cho các tổ chức liên hiệp tín dụng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solidFill>
                            <a:schemeClr val="dk1"/>
                          </a:solidFill>
                          <a:latin typeface="Calibri"/>
                          <a:ea typeface="Calibri"/>
                          <a:cs typeface="Calibri"/>
                          <a:sym typeface="Calibri"/>
                        </a:rPr>
                        <a:t>Tổ chức quy mô nhỏ</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khá cao</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r h="419650">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CFPB</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Bảo vệ người tiêu dùng trong lĩnh vực tài chính nói chung</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Tổ chức quy mô nhỏ</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khá cao</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r h="100000">
                <a:tc>
                  <a:txBody>
                    <a:bodyPr/>
                    <a:lstStyle/>
                    <a:p>
                      <a:pPr indent="0" lvl="0" marL="0" rtl="0" algn="l">
                        <a:lnSpc>
                          <a:spcPct val="115000"/>
                        </a:lnSpc>
                        <a:spcBef>
                          <a:spcPts val="0"/>
                        </a:spcBef>
                        <a:spcAft>
                          <a:spcPts val="0"/>
                        </a:spcAft>
                        <a:buNone/>
                      </a:pPr>
                      <a:r>
                        <a:rPr b="1" lang="vi-VN" sz="2000">
                          <a:latin typeface="Calibri"/>
                          <a:ea typeface="Calibri"/>
                          <a:cs typeface="Calibri"/>
                          <a:sym typeface="Calibri"/>
                        </a:rPr>
                        <a:t>HUD</a:t>
                      </a:r>
                      <a:endParaRPr b="1"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P</a:t>
                      </a:r>
                      <a:r>
                        <a:rPr lang="vi-VN" sz="2000">
                          <a:latin typeface="Calibri"/>
                          <a:ea typeface="Calibri"/>
                          <a:cs typeface="Calibri"/>
                          <a:sym typeface="Calibri"/>
                        </a:rPr>
                        <a:t>hát triển chính sách về nhà ở cho các cộng đồng thu nhập TB / thấp</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l">
                        <a:lnSpc>
                          <a:spcPct val="115000"/>
                        </a:lnSpc>
                        <a:spcBef>
                          <a:spcPts val="0"/>
                        </a:spcBef>
                        <a:spcAft>
                          <a:spcPts val="0"/>
                        </a:spcAft>
                        <a:buNone/>
                      </a:pPr>
                      <a:r>
                        <a:rPr lang="vi-VN" sz="2000">
                          <a:latin typeface="Calibri"/>
                          <a:ea typeface="Calibri"/>
                          <a:cs typeface="Calibri"/>
                          <a:sym typeface="Calibri"/>
                        </a:rPr>
                        <a:t>N</a:t>
                      </a:r>
                      <a:r>
                        <a:rPr lang="vi-VN" sz="2000">
                          <a:latin typeface="Calibri"/>
                          <a:ea typeface="Calibri"/>
                          <a:cs typeface="Calibri"/>
                          <a:sym typeface="Calibri"/>
                        </a:rPr>
                        <a:t>gười thu </a:t>
                      </a:r>
                      <a:r>
                        <a:rPr lang="vi-VN" sz="2000">
                          <a:latin typeface="Calibri"/>
                          <a:ea typeface="Calibri"/>
                          <a:cs typeface="Calibri"/>
                          <a:sym typeface="Calibri"/>
                        </a:rPr>
                        <a:t>nhập</a:t>
                      </a:r>
                      <a:r>
                        <a:rPr lang="vi-VN" sz="2000">
                          <a:latin typeface="Calibri"/>
                          <a:ea typeface="Calibri"/>
                          <a:cs typeface="Calibri"/>
                          <a:sym typeface="Calibri"/>
                        </a:rPr>
                        <a:t> thấp</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c>
                  <a:txBody>
                    <a:bodyPr/>
                    <a:lstStyle/>
                    <a:p>
                      <a:pPr indent="0" lvl="0" marL="0" rtl="0" algn="ctr">
                        <a:lnSpc>
                          <a:spcPct val="115000"/>
                        </a:lnSpc>
                        <a:spcBef>
                          <a:spcPts val="0"/>
                        </a:spcBef>
                        <a:spcAft>
                          <a:spcPts val="0"/>
                        </a:spcAft>
                        <a:buNone/>
                      </a:pPr>
                      <a:r>
                        <a:rPr lang="vi-VN" sz="2000">
                          <a:latin typeface="Calibri"/>
                          <a:ea typeface="Calibri"/>
                          <a:cs typeface="Calibri"/>
                          <a:sym typeface="Calibri"/>
                        </a:rPr>
                        <a:t>TB</a:t>
                      </a:r>
                      <a:endParaRPr sz="20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DF2F9"/>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3173174132b_0_18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graphicFrame>
        <p:nvGraphicFramePr>
          <p:cNvPr id="539" name="Google Shape;539;g3173174132b_0_185"/>
          <p:cNvGraphicFramePr/>
          <p:nvPr/>
        </p:nvGraphicFramePr>
        <p:xfrm>
          <a:off x="41425" y="1030925"/>
          <a:ext cx="3000000" cy="3000000"/>
        </p:xfrm>
        <a:graphic>
          <a:graphicData uri="http://schemas.openxmlformats.org/drawingml/2006/table">
            <a:tbl>
              <a:tblPr>
                <a:noFill/>
                <a:tableStyleId>{125C32D5-F7C1-48FA-B560-93A3CA2F7CE0}</a:tableStyleId>
              </a:tblPr>
              <a:tblGrid>
                <a:gridCol w="1377125"/>
                <a:gridCol w="619125"/>
                <a:gridCol w="704850"/>
                <a:gridCol w="638175"/>
                <a:gridCol w="590550"/>
                <a:gridCol w="571500"/>
                <a:gridCol w="523875"/>
                <a:gridCol w="714375"/>
                <a:gridCol w="647700"/>
                <a:gridCol w="457200"/>
                <a:gridCol w="581025"/>
                <a:gridCol w="495300"/>
              </a:tblGrid>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agency_abbr</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G+B</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Percent</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Good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 Bad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G/B Odd</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Bad rate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Index</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WOE</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IV</a:t>
                      </a:r>
                      <a:endParaRPr b="1" sz="13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[1] </a:t>
                      </a:r>
                      <a:r>
                        <a:rPr b="1" lang="vi-VN" sz="1300">
                          <a:latin typeface="Calibri"/>
                          <a:ea typeface="Calibri"/>
                          <a:cs typeface="Calibri"/>
                          <a:sym typeface="Calibri"/>
                        </a:rPr>
                        <a:t>FDIC</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26731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9.87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24193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10.70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2538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5.67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9,53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9,49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0.634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0,032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r>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 </a:t>
                      </a:r>
                      <a:r>
                        <a:rPr b="1" lang="vi-VN" sz="1300">
                          <a:latin typeface="Calibri"/>
                          <a:ea typeface="Calibri"/>
                          <a:cs typeface="Calibri"/>
                          <a:sym typeface="Calibri"/>
                        </a:rPr>
                        <a:t>FRS-OCC</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5319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1,96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4722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2,08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597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7,91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11,22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0,439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0,003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tcPr>
                </a:tc>
              </a:tr>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[3] </a:t>
                      </a:r>
                      <a:r>
                        <a:rPr b="1" lang="vi-VN" sz="1300">
                          <a:latin typeface="Calibri"/>
                          <a:ea typeface="Calibri"/>
                          <a:cs typeface="Calibri"/>
                          <a:sym typeface="Calibri"/>
                        </a:rPr>
                        <a:t>NCUA-CFPB</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103653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38,26</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87590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38,73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16063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35,92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5,44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15,51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G</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0,075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0,002</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tcPr>
                </a:tc>
              </a:tr>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[4] </a:t>
                      </a:r>
                      <a:r>
                        <a:rPr b="1" lang="vi-VN" sz="1300">
                          <a:latin typeface="Calibri"/>
                          <a:ea typeface="Calibri"/>
                          <a:cs typeface="Calibri"/>
                          <a:sym typeface="Calibri"/>
                        </a:rPr>
                        <a:t>HUD</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135215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49.91</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109690</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48.49</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25525</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57.07</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4,3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18,88</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B</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-0.163</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c>
                  <a:txBody>
                    <a:bodyPr/>
                    <a:lstStyle/>
                    <a:p>
                      <a:pPr indent="0" lvl="0" marL="0" rtl="0" algn="ctr">
                        <a:lnSpc>
                          <a:spcPct val="115000"/>
                        </a:lnSpc>
                        <a:spcBef>
                          <a:spcPts val="0"/>
                        </a:spcBef>
                        <a:spcAft>
                          <a:spcPts val="0"/>
                        </a:spcAft>
                        <a:buNone/>
                      </a:pPr>
                      <a:r>
                        <a:rPr lang="vi-VN" sz="1300">
                          <a:latin typeface="Calibri"/>
                          <a:ea typeface="Calibri"/>
                          <a:cs typeface="Calibri"/>
                          <a:sym typeface="Calibri"/>
                        </a:rPr>
                        <a:t>0,014</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tcPr>
                </a:tc>
              </a:tr>
              <a:tr h="219075">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TOTAL</a:t>
                      </a:r>
                      <a:endParaRPr b="1" sz="13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270918</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226195</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44723</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5,06</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300">
                          <a:latin typeface="Calibri"/>
                          <a:ea typeface="Calibri"/>
                          <a:cs typeface="Calibri"/>
                          <a:sym typeface="Calibri"/>
                        </a:rPr>
                        <a:t>16,51</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3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40" name="Google Shape;540;g3173174132b_0_185"/>
          <p:cNvSpPr txBox="1"/>
          <p:nvPr>
            <p:ph type="title"/>
          </p:nvPr>
        </p:nvSpPr>
        <p:spPr>
          <a:xfrm>
            <a:off x="203200" y="0"/>
            <a:ext cx="10668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6</a:t>
            </a:r>
            <a:r>
              <a:rPr b="1" lang="vi-VN" sz="3600">
                <a:latin typeface="Cambria"/>
                <a:ea typeface="Cambria"/>
                <a:cs typeface="Cambria"/>
                <a:sym typeface="Cambria"/>
              </a:rPr>
              <a:t>.</a:t>
            </a:r>
            <a:r>
              <a:rPr lang="vi-VN">
                <a:latin typeface="Cambria"/>
                <a:ea typeface="Cambria"/>
                <a:cs typeface="Cambria"/>
                <a:sym typeface="Cambria"/>
              </a:rPr>
              <a:t>agency_abrr</a:t>
            </a:r>
            <a:endParaRPr/>
          </a:p>
        </p:txBody>
      </p:sp>
      <p:sp>
        <p:nvSpPr>
          <p:cNvPr id="541" name="Google Shape;541;g3173174132b_0_185"/>
          <p:cNvSpPr txBox="1"/>
          <p:nvPr/>
        </p:nvSpPr>
        <p:spPr>
          <a:xfrm>
            <a:off x="41425" y="3019150"/>
            <a:ext cx="59763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VN" sz="2200">
                <a:solidFill>
                  <a:schemeClr val="dk1"/>
                </a:solidFill>
                <a:latin typeface="Calibri"/>
                <a:ea typeface="Calibri"/>
                <a:cs typeface="Calibri"/>
                <a:sym typeface="Calibri"/>
              </a:rPr>
              <a:t>Nhận xét: </a:t>
            </a:r>
            <a:endParaRPr b="1" sz="2200">
              <a:solidFill>
                <a:schemeClr val="dk1"/>
              </a:solidFill>
              <a:latin typeface="Calibri"/>
              <a:ea typeface="Calibri"/>
              <a:cs typeface="Calibri"/>
              <a:sym typeface="Calibri"/>
            </a:endParaRPr>
          </a:p>
          <a:p>
            <a:pPr indent="0" lvl="0" marL="0" rtl="0" algn="just">
              <a:spcBef>
                <a:spcPts val="0"/>
              </a:spcBef>
              <a:spcAft>
                <a:spcPts val="0"/>
              </a:spcAft>
              <a:buNone/>
            </a:pPr>
            <a:r>
              <a:rPr lang="vi-VN" sz="2200">
                <a:solidFill>
                  <a:schemeClr val="dk1"/>
                </a:solidFill>
                <a:latin typeface="Calibri"/>
                <a:ea typeface="Calibri"/>
                <a:cs typeface="Calibri"/>
                <a:sym typeface="Calibri"/>
              </a:rPr>
              <a:t>-Đối với </a:t>
            </a:r>
            <a:r>
              <a:rPr lang="vi-VN" sz="2200">
                <a:solidFill>
                  <a:schemeClr val="dk1"/>
                </a:solidFill>
                <a:latin typeface="Calibri"/>
                <a:ea typeface="Calibri"/>
                <a:cs typeface="Calibri"/>
                <a:sym typeface="Calibri"/>
              </a:rPr>
              <a:t>cộng đồng địa phương, các</a:t>
            </a:r>
            <a:r>
              <a:rPr lang="vi-VN" sz="2200">
                <a:solidFill>
                  <a:schemeClr val="dk1"/>
                </a:solidFill>
                <a:latin typeface="Calibri"/>
                <a:ea typeface="Calibri"/>
                <a:cs typeface="Calibri"/>
                <a:sym typeface="Calibri"/>
              </a:rPr>
              <a:t> tổ chức có tầm ảnh hưởng địa phương thường có độ tín nhiệm cao hơn đối với các tổ chức có tầm ảnh hưởng liên bang.</a:t>
            </a:r>
            <a:endParaRPr sz="2200">
              <a:solidFill>
                <a:schemeClr val="dk1"/>
              </a:solidFill>
              <a:latin typeface="Calibri"/>
              <a:ea typeface="Calibri"/>
              <a:cs typeface="Calibri"/>
              <a:sym typeface="Calibri"/>
            </a:endParaRPr>
          </a:p>
          <a:p>
            <a:pPr indent="0" lvl="0" marL="0" rtl="0" algn="just">
              <a:spcBef>
                <a:spcPts val="0"/>
              </a:spcBef>
              <a:spcAft>
                <a:spcPts val="0"/>
              </a:spcAft>
              <a:buNone/>
            </a:pPr>
            <a:r>
              <a:rPr lang="vi-VN" sz="2200">
                <a:solidFill>
                  <a:schemeClr val="dk1"/>
                </a:solidFill>
                <a:latin typeface="Calibri"/>
                <a:ea typeface="Calibri"/>
                <a:cs typeface="Calibri"/>
                <a:sym typeface="Calibri"/>
              </a:rPr>
              <a:t>-HUD chỉ đơn thuần là tổ chức có nhiệm vụ hỗ trợ mua bán nhà đất cho người thu nhập thấp, ảnh hưởng đến các ngân hàng/tổ chức tài chính là gần như = 0.</a:t>
            </a:r>
            <a:endParaRPr sz="2200">
              <a:solidFill>
                <a:schemeClr val="dk1"/>
              </a:solidFill>
              <a:latin typeface="Calibri"/>
              <a:ea typeface="Calibri"/>
              <a:cs typeface="Calibri"/>
              <a:sym typeface="Calibri"/>
            </a:endParaRPr>
          </a:p>
        </p:txBody>
      </p:sp>
      <p:sp>
        <p:nvSpPr>
          <p:cNvPr id="542" name="Google Shape;542;g3173174132b_0_185"/>
          <p:cNvSpPr txBox="1"/>
          <p:nvPr/>
        </p:nvSpPr>
        <p:spPr>
          <a:xfrm>
            <a:off x="7962225" y="1235825"/>
            <a:ext cx="40266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200">
                <a:solidFill>
                  <a:schemeClr val="dk1"/>
                </a:solidFill>
                <a:latin typeface="Calibri"/>
                <a:ea typeface="Calibri"/>
                <a:cs typeface="Calibri"/>
                <a:sym typeface="Calibri"/>
              </a:rPr>
              <a:t>Group thành 4 nhóm dựa trên tầm ảnh hưởng và độ tín nhiệm.</a:t>
            </a:r>
            <a:endParaRPr/>
          </a:p>
        </p:txBody>
      </p:sp>
      <p:pic>
        <p:nvPicPr>
          <p:cNvPr id="543" name="Google Shape;543;g3173174132b_0_185"/>
          <p:cNvPicPr preferRelativeResize="0"/>
          <p:nvPr/>
        </p:nvPicPr>
        <p:blipFill>
          <a:blip r:embed="rId3">
            <a:alphaModFix/>
          </a:blip>
          <a:stretch>
            <a:fillRect/>
          </a:stretch>
        </p:blipFill>
        <p:spPr>
          <a:xfrm>
            <a:off x="6215850" y="2690650"/>
            <a:ext cx="5976151" cy="4169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3173174132b_0_212"/>
          <p:cNvSpPr txBox="1"/>
          <p:nvPr>
            <p:ph type="title"/>
          </p:nvPr>
        </p:nvSpPr>
        <p:spPr>
          <a:xfrm>
            <a:off x="-5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vi-VN" sz="3800">
                <a:latin typeface="Cambria"/>
                <a:ea typeface="Cambria"/>
                <a:cs typeface="Cambria"/>
                <a:sym typeface="Cambria"/>
              </a:rPr>
              <a:t>TRAINING MÔ HÌNH</a:t>
            </a:r>
            <a:endParaRPr sz="3800">
              <a:latin typeface="Cambria"/>
              <a:ea typeface="Cambria"/>
              <a:cs typeface="Cambria"/>
              <a:sym typeface="Cambria"/>
            </a:endParaRPr>
          </a:p>
        </p:txBody>
      </p:sp>
      <p:sp>
        <p:nvSpPr>
          <p:cNvPr id="550" name="Google Shape;550;g3173174132b_0_212"/>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graphicFrame>
        <p:nvGraphicFramePr>
          <p:cNvPr id="551" name="Google Shape;551;g3173174132b_0_212"/>
          <p:cNvGraphicFramePr/>
          <p:nvPr/>
        </p:nvGraphicFramePr>
        <p:xfrm>
          <a:off x="0" y="1079500"/>
          <a:ext cx="3000000" cy="3000000"/>
        </p:xfrm>
        <a:graphic>
          <a:graphicData uri="http://schemas.openxmlformats.org/drawingml/2006/table">
            <a:tbl>
              <a:tblPr>
                <a:noFill/>
                <a:tableStyleId>{21E406CB-7354-4078-B1A9-4F40815F2B58}</a:tableStyleId>
              </a:tblPr>
              <a:tblGrid>
                <a:gridCol w="3568850"/>
                <a:gridCol w="2791600"/>
                <a:gridCol w="2961925"/>
                <a:gridCol w="2869625"/>
              </a:tblGrid>
              <a:tr h="381000">
                <a:tc>
                  <a:txBody>
                    <a:bodyPr/>
                    <a:lstStyle/>
                    <a:p>
                      <a:pPr indent="0" lvl="0" marL="0" rtl="0" algn="ctr">
                        <a:spcBef>
                          <a:spcPts val="0"/>
                        </a:spcBef>
                        <a:spcAft>
                          <a:spcPts val="0"/>
                        </a:spcAft>
                        <a:buNone/>
                      </a:pPr>
                      <a:r>
                        <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TRAIN</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TEST/VALID</a:t>
                      </a:r>
                      <a:endParaRPr b="1" sz="23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OOT (2017)</a:t>
                      </a:r>
                      <a:endParaRPr b="1" sz="23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DF2F9"/>
                    </a:solidFill>
                  </a:tcPr>
                </a:tc>
              </a:tr>
              <a:tr h="381000">
                <a:tc>
                  <a:txBody>
                    <a:bodyPr/>
                    <a:lstStyle/>
                    <a:p>
                      <a:pPr indent="0" lvl="0" marL="0" rtl="0" algn="l">
                        <a:spcBef>
                          <a:spcPts val="0"/>
                        </a:spcBef>
                        <a:spcAft>
                          <a:spcPts val="0"/>
                        </a:spcAft>
                        <a:buNone/>
                      </a:pPr>
                      <a:r>
                        <a:rPr b="1" lang="vi-VN" sz="2300">
                          <a:latin typeface="Calibri"/>
                          <a:ea typeface="Calibri"/>
                          <a:cs typeface="Calibri"/>
                          <a:sym typeface="Calibri"/>
                        </a:rPr>
                        <a:t>Số lượng dữ liệu</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270,918</a:t>
                      </a:r>
                      <a:endParaRPr b="1" sz="2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vi-VN" sz="2300">
                          <a:latin typeface="Calibri"/>
                          <a:ea typeface="Calibri"/>
                          <a:cs typeface="Calibri"/>
                          <a:sym typeface="Calibri"/>
                        </a:rPr>
                        <a:t>116,107</a:t>
                      </a:r>
                      <a:endParaRPr b="1" sz="23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vi-VN" sz="2300">
                          <a:latin typeface="Calibri"/>
                          <a:ea typeface="Calibri"/>
                          <a:cs typeface="Calibri"/>
                          <a:sym typeface="Calibri"/>
                        </a:rPr>
                        <a:t>327,173</a:t>
                      </a:r>
                      <a:endParaRPr b="1" sz="23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vi-VN" sz="2300">
                          <a:latin typeface="Calibri"/>
                          <a:ea typeface="Calibri"/>
                          <a:cs typeface="Calibri"/>
                          <a:sym typeface="Calibri"/>
                        </a:rPr>
                        <a:t>Good</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226,195</a:t>
                      </a:r>
                      <a:endParaRPr b="1" sz="2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vi-VN" sz="2300">
                          <a:solidFill>
                            <a:schemeClr val="dk1"/>
                          </a:solidFill>
                          <a:latin typeface="Calibri"/>
                          <a:ea typeface="Calibri"/>
                          <a:cs typeface="Calibri"/>
                          <a:sym typeface="Calibri"/>
                        </a:rPr>
                        <a:t>96,940</a:t>
                      </a:r>
                      <a:endParaRPr b="1" sz="23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b="1" lang="vi-VN" sz="2300">
                          <a:solidFill>
                            <a:schemeClr val="dk1"/>
                          </a:solidFill>
                          <a:latin typeface="Calibri"/>
                          <a:ea typeface="Calibri"/>
                          <a:cs typeface="Calibri"/>
                          <a:sym typeface="Calibri"/>
                        </a:rPr>
                        <a:t>283,142</a:t>
                      </a:r>
                      <a:endParaRPr b="1" sz="23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vi-VN" sz="2300">
                          <a:latin typeface="Calibri"/>
                          <a:ea typeface="Calibri"/>
                          <a:cs typeface="Calibri"/>
                          <a:sym typeface="Calibri"/>
                        </a:rPr>
                        <a:t>Bad</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44,723</a:t>
                      </a:r>
                      <a:endParaRPr b="1" sz="2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vi-VN" sz="2300">
                          <a:latin typeface="Calibri"/>
                          <a:ea typeface="Calibri"/>
                          <a:cs typeface="Calibri"/>
                          <a:sym typeface="Calibri"/>
                        </a:rPr>
                        <a:t>19,167</a:t>
                      </a:r>
                      <a:endParaRPr b="1" sz="23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vi-VN" sz="2300">
                          <a:latin typeface="Calibri"/>
                          <a:ea typeface="Calibri"/>
                          <a:cs typeface="Calibri"/>
                          <a:sym typeface="Calibri"/>
                        </a:rPr>
                        <a:t>44,031</a:t>
                      </a:r>
                      <a:endParaRPr b="1" sz="23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vi-VN" sz="2300">
                          <a:latin typeface="Calibri"/>
                          <a:ea typeface="Calibri"/>
                          <a:cs typeface="Calibri"/>
                          <a:sym typeface="Calibri"/>
                        </a:rPr>
                        <a:t>Bad_rate</a:t>
                      </a:r>
                      <a:endParaRPr b="1" sz="2300">
                        <a:latin typeface="Calibri"/>
                        <a:ea typeface="Calibri"/>
                        <a:cs typeface="Calibri"/>
                        <a:sym typeface="Calibri"/>
                      </a:endParaRPr>
                    </a:p>
                  </a:txBody>
                  <a:tcPr marT="91425" marB="91425" marR="91425" marL="91425">
                    <a:solidFill>
                      <a:srgbClr val="EDF2F9"/>
                    </a:solidFill>
                  </a:tcPr>
                </a:tc>
                <a:tc>
                  <a:txBody>
                    <a:bodyPr/>
                    <a:lstStyle/>
                    <a:p>
                      <a:pPr indent="0" lvl="0" marL="0" rtl="0" algn="ctr">
                        <a:spcBef>
                          <a:spcPts val="0"/>
                        </a:spcBef>
                        <a:spcAft>
                          <a:spcPts val="0"/>
                        </a:spcAft>
                        <a:buNone/>
                      </a:pPr>
                      <a:r>
                        <a:rPr b="1" lang="vi-VN" sz="2300">
                          <a:latin typeface="Calibri"/>
                          <a:ea typeface="Calibri"/>
                          <a:cs typeface="Calibri"/>
                          <a:sym typeface="Calibri"/>
                        </a:rPr>
                        <a:t>16,51</a:t>
                      </a:r>
                      <a:endParaRPr b="1" sz="2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vi-VN" sz="2300">
                          <a:latin typeface="Calibri"/>
                          <a:ea typeface="Calibri"/>
                          <a:cs typeface="Calibri"/>
                          <a:sym typeface="Calibri"/>
                        </a:rPr>
                        <a:t>16,51</a:t>
                      </a:r>
                      <a:endParaRPr b="1" sz="23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vi-VN" sz="2300">
                          <a:latin typeface="Calibri"/>
                          <a:ea typeface="Calibri"/>
                          <a:cs typeface="Calibri"/>
                          <a:sym typeface="Calibri"/>
                        </a:rPr>
                        <a:t>13,46</a:t>
                      </a:r>
                      <a:endParaRPr b="1" sz="23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52" name="Google Shape;552;g3173174132b_0_212"/>
          <p:cNvSpPr txBox="1"/>
          <p:nvPr/>
        </p:nvSpPr>
        <p:spPr>
          <a:xfrm>
            <a:off x="-50" y="3835150"/>
            <a:ext cx="121920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300">
                <a:solidFill>
                  <a:schemeClr val="dk2"/>
                </a:solidFill>
                <a:latin typeface="Calibri"/>
                <a:ea typeface="Calibri"/>
                <a:cs typeface="Calibri"/>
                <a:sym typeface="Calibri"/>
              </a:rPr>
              <a:t>9 biến đầu vào:</a:t>
            </a:r>
            <a:endParaRPr b="1" sz="2300">
              <a:solidFill>
                <a:schemeClr val="dk2"/>
              </a:solidFill>
              <a:latin typeface="Calibri"/>
              <a:ea typeface="Calibri"/>
              <a:cs typeface="Calibri"/>
              <a:sym typeface="Calibri"/>
            </a:endParaRPr>
          </a:p>
          <a:p>
            <a:pPr indent="0" lvl="0" marL="0" rtl="0" algn="ctr">
              <a:spcBef>
                <a:spcPts val="0"/>
              </a:spcBef>
              <a:spcAft>
                <a:spcPts val="0"/>
              </a:spcAft>
              <a:buNone/>
            </a:pPr>
            <a:r>
              <a:rPr b="1" lang="vi-VN" sz="2300">
                <a:latin typeface="Calibri"/>
                <a:ea typeface="Calibri"/>
                <a:cs typeface="Calibri"/>
                <a:sym typeface="Calibri"/>
              </a:rPr>
              <a:t>applicant_income, </a:t>
            </a:r>
            <a:r>
              <a:rPr b="1" lang="vi-VN" sz="2300">
                <a:solidFill>
                  <a:schemeClr val="dk1"/>
                </a:solidFill>
                <a:latin typeface="Calibri"/>
                <a:ea typeface="Calibri"/>
                <a:cs typeface="Calibri"/>
                <a:sym typeface="Calibri"/>
              </a:rPr>
              <a:t>have_co_applicant, tract_to_msamd_income, </a:t>
            </a:r>
            <a:endParaRPr b="1" sz="2300">
              <a:solidFill>
                <a:schemeClr val="dk1"/>
              </a:solidFill>
              <a:latin typeface="Calibri"/>
              <a:ea typeface="Calibri"/>
              <a:cs typeface="Calibri"/>
              <a:sym typeface="Calibri"/>
            </a:endParaRPr>
          </a:p>
          <a:p>
            <a:pPr indent="0" lvl="0" marL="0" rtl="0" algn="ctr">
              <a:spcBef>
                <a:spcPts val="0"/>
              </a:spcBef>
              <a:spcAft>
                <a:spcPts val="0"/>
              </a:spcAft>
              <a:buNone/>
            </a:pPr>
            <a:r>
              <a:rPr b="1" lang="vi-VN" sz="2300">
                <a:latin typeface="Calibri"/>
                <a:ea typeface="Calibri"/>
                <a:cs typeface="Calibri"/>
                <a:sym typeface="Calibri"/>
              </a:rPr>
              <a:t>hud_median_family_income, </a:t>
            </a:r>
            <a:r>
              <a:rPr b="1" lang="vi-VN" sz="2300">
                <a:solidFill>
                  <a:schemeClr val="dk1"/>
                </a:solidFill>
                <a:latin typeface="Calibri"/>
                <a:ea typeface="Calibri"/>
                <a:cs typeface="Calibri"/>
                <a:sym typeface="Calibri"/>
              </a:rPr>
              <a:t>ratio_num_owner_family, </a:t>
            </a:r>
            <a:r>
              <a:rPr b="1" lang="vi-VN" sz="2300">
                <a:latin typeface="Calibri"/>
                <a:ea typeface="Calibri"/>
                <a:cs typeface="Calibri"/>
                <a:sym typeface="Calibri"/>
              </a:rPr>
              <a:t>loan_purpose_name, </a:t>
            </a:r>
            <a:endParaRPr b="1" sz="2300">
              <a:latin typeface="Calibri"/>
              <a:ea typeface="Calibri"/>
              <a:cs typeface="Calibri"/>
              <a:sym typeface="Calibri"/>
            </a:endParaRPr>
          </a:p>
          <a:p>
            <a:pPr indent="0" lvl="0" marL="0" rtl="0" algn="ctr">
              <a:spcBef>
                <a:spcPts val="0"/>
              </a:spcBef>
              <a:spcAft>
                <a:spcPts val="0"/>
              </a:spcAft>
              <a:buNone/>
            </a:pPr>
            <a:r>
              <a:rPr b="1" lang="vi-VN" sz="2300">
                <a:latin typeface="Calibri"/>
                <a:ea typeface="Calibri"/>
                <a:cs typeface="Calibri"/>
                <a:sym typeface="Calibri"/>
              </a:rPr>
              <a:t>lien_status_name, loan_type_property, </a:t>
            </a:r>
            <a:r>
              <a:rPr b="1" lang="vi-VN" sz="2300">
                <a:solidFill>
                  <a:schemeClr val="dk1"/>
                </a:solidFill>
                <a:latin typeface="Calibri"/>
                <a:ea typeface="Calibri"/>
                <a:cs typeface="Calibri"/>
                <a:sym typeface="Calibri"/>
              </a:rPr>
              <a:t>agency_abbr. </a:t>
            </a:r>
            <a:endParaRPr b="1" sz="2300">
              <a:latin typeface="Calibri"/>
              <a:ea typeface="Calibri"/>
              <a:cs typeface="Calibri"/>
              <a:sym typeface="Calibri"/>
            </a:endParaRPr>
          </a:p>
        </p:txBody>
      </p:sp>
      <p:sp>
        <p:nvSpPr>
          <p:cNvPr id="553" name="Google Shape;553;g3173174132b_0_212"/>
          <p:cNvSpPr txBox="1"/>
          <p:nvPr/>
        </p:nvSpPr>
        <p:spPr>
          <a:xfrm>
            <a:off x="-50" y="5611200"/>
            <a:ext cx="121920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VN" sz="2300">
                <a:solidFill>
                  <a:schemeClr val="dk2"/>
                </a:solidFill>
                <a:latin typeface="Calibri"/>
                <a:ea typeface="Calibri"/>
                <a:cs typeface="Calibri"/>
                <a:sym typeface="Calibri"/>
              </a:rPr>
              <a:t>Mô hình sẽ training bằng HMDA 2016 và kiểm tra với năm tiếp theo(2017), để đánh giá hiệu suất cũng như sự thay đổi của thị trường, xem liệu mô hình có thể hoạt động tốt trong phạm vi bao nhiêu năm?</a:t>
            </a:r>
            <a:endParaRPr b="1" sz="23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3173174132b_0_231"/>
          <p:cNvSpPr txBox="1"/>
          <p:nvPr>
            <p:ph type="title"/>
          </p:nvPr>
        </p:nvSpPr>
        <p:spPr>
          <a:xfrm>
            <a:off x="100" y="0"/>
            <a:ext cx="121920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latin typeface="Cambria"/>
                <a:ea typeface="Cambria"/>
                <a:cs typeface="Cambria"/>
                <a:sym typeface="Cambria"/>
              </a:rPr>
              <a:t>Chỉ số Gini, KS</a:t>
            </a:r>
            <a:endParaRPr>
              <a:latin typeface="Cambria"/>
              <a:ea typeface="Cambria"/>
              <a:cs typeface="Cambria"/>
              <a:sym typeface="Cambria"/>
            </a:endParaRPr>
          </a:p>
        </p:txBody>
      </p:sp>
      <p:sp>
        <p:nvSpPr>
          <p:cNvPr id="560" name="Google Shape;560;g3173174132b_0_23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561" name="Google Shape;561;g3173174132b_0_231"/>
          <p:cNvPicPr preferRelativeResize="0"/>
          <p:nvPr/>
        </p:nvPicPr>
        <p:blipFill>
          <a:blip r:embed="rId3">
            <a:alphaModFix/>
          </a:blip>
          <a:stretch>
            <a:fillRect/>
          </a:stretch>
        </p:blipFill>
        <p:spPr>
          <a:xfrm>
            <a:off x="381100" y="1143000"/>
            <a:ext cx="11430000" cy="2686050"/>
          </a:xfrm>
          <a:prstGeom prst="rect">
            <a:avLst/>
          </a:prstGeom>
          <a:noFill/>
          <a:ln>
            <a:noFill/>
          </a:ln>
        </p:spPr>
      </p:pic>
      <p:sp>
        <p:nvSpPr>
          <p:cNvPr id="562" name="Google Shape;562;g3173174132b_0_231"/>
          <p:cNvSpPr txBox="1"/>
          <p:nvPr/>
        </p:nvSpPr>
        <p:spPr>
          <a:xfrm>
            <a:off x="100" y="4062600"/>
            <a:ext cx="12192000" cy="892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VN" sz="2300">
                <a:solidFill>
                  <a:schemeClr val="dk1"/>
                </a:solidFill>
                <a:latin typeface="Calibri"/>
                <a:ea typeface="Calibri"/>
                <a:cs typeface="Calibri"/>
                <a:sym typeface="Calibri"/>
              </a:rPr>
              <a:t>Dựa vào thông số, cho thấy: Mô hình hoạt động tốt trên tập Out of time, mô hình được huấn luyện bởi dữ liệu năm 2016 có thể hoạt động tốt ở năm 2017 với hiệu suất đủ tiêu chuẩn.</a:t>
            </a:r>
            <a:endParaRPr sz="2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319a2f401a0_0_16"/>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latin typeface="Cambria"/>
                <a:ea typeface="Cambria"/>
                <a:cs typeface="Cambria"/>
                <a:sym typeface="Cambria"/>
              </a:rPr>
              <a:t>Hệ số hồi quy</a:t>
            </a:r>
            <a:endParaRPr>
              <a:latin typeface="Cambria"/>
              <a:ea typeface="Cambria"/>
              <a:cs typeface="Cambria"/>
              <a:sym typeface="Cambria"/>
            </a:endParaRPr>
          </a:p>
        </p:txBody>
      </p:sp>
      <p:sp>
        <p:nvSpPr>
          <p:cNvPr id="569" name="Google Shape;569;g319a2f401a0_0_16"/>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570" name="Google Shape;570;g319a2f401a0_0_16"/>
          <p:cNvPicPr preferRelativeResize="0"/>
          <p:nvPr/>
        </p:nvPicPr>
        <p:blipFill>
          <a:blip r:embed="rId3">
            <a:alphaModFix/>
          </a:blip>
          <a:stretch>
            <a:fillRect/>
          </a:stretch>
        </p:blipFill>
        <p:spPr>
          <a:xfrm>
            <a:off x="1405825" y="1082775"/>
            <a:ext cx="9380348" cy="5337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19a2f401a0_0_24"/>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577" name="Google Shape;577;g319a2f401a0_0_24"/>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latin typeface="Cambria"/>
                <a:ea typeface="Cambria"/>
                <a:cs typeface="Cambria"/>
                <a:sym typeface="Cambria"/>
              </a:rPr>
              <a:t>Stepwise Selection</a:t>
            </a:r>
            <a:endParaRPr>
              <a:latin typeface="Cambria"/>
              <a:ea typeface="Cambria"/>
              <a:cs typeface="Cambria"/>
              <a:sym typeface="Cambria"/>
            </a:endParaRPr>
          </a:p>
        </p:txBody>
      </p:sp>
      <p:pic>
        <p:nvPicPr>
          <p:cNvPr id="578" name="Google Shape;578;g319a2f401a0_0_24"/>
          <p:cNvPicPr preferRelativeResize="0"/>
          <p:nvPr/>
        </p:nvPicPr>
        <p:blipFill>
          <a:blip r:embed="rId3">
            <a:alphaModFix/>
          </a:blip>
          <a:stretch>
            <a:fillRect/>
          </a:stretch>
        </p:blipFill>
        <p:spPr>
          <a:xfrm>
            <a:off x="688400" y="1143000"/>
            <a:ext cx="10815203" cy="503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19a2f401a0_0_35"/>
          <p:cNvSpPr txBox="1"/>
          <p:nvPr>
            <p:ph type="title"/>
          </p:nvPr>
        </p:nvSpPr>
        <p:spPr>
          <a:xfrm>
            <a:off x="0" y="0"/>
            <a:ext cx="108711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latin typeface="Cambria"/>
                <a:ea typeface="Cambria"/>
                <a:cs typeface="Cambria"/>
                <a:sym typeface="Cambria"/>
              </a:rPr>
              <a:t>ODDS Ratio</a:t>
            </a:r>
            <a:endParaRPr>
              <a:latin typeface="Cambria"/>
              <a:ea typeface="Cambria"/>
              <a:cs typeface="Cambria"/>
              <a:sym typeface="Cambria"/>
            </a:endParaRPr>
          </a:p>
        </p:txBody>
      </p:sp>
      <p:sp>
        <p:nvSpPr>
          <p:cNvPr id="585" name="Google Shape;585;g319a2f401a0_0_35"/>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586" name="Google Shape;586;g319a2f401a0_0_35"/>
          <p:cNvPicPr preferRelativeResize="0"/>
          <p:nvPr/>
        </p:nvPicPr>
        <p:blipFill>
          <a:blip r:embed="rId3">
            <a:alphaModFix/>
          </a:blip>
          <a:stretch>
            <a:fillRect/>
          </a:stretch>
        </p:blipFill>
        <p:spPr>
          <a:xfrm>
            <a:off x="1659100" y="1143000"/>
            <a:ext cx="8873799" cy="5032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g319a2f401a0_0_43"/>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593" name="Google Shape;593;g319a2f401a0_0_43"/>
          <p:cNvPicPr preferRelativeResize="0"/>
          <p:nvPr/>
        </p:nvPicPr>
        <p:blipFill>
          <a:blip r:embed="rId3">
            <a:alphaModFix/>
          </a:blip>
          <a:stretch>
            <a:fillRect/>
          </a:stretch>
        </p:blipFill>
        <p:spPr>
          <a:xfrm>
            <a:off x="1563950" y="0"/>
            <a:ext cx="9064098" cy="6858001"/>
          </a:xfrm>
          <a:prstGeom prst="rect">
            <a:avLst/>
          </a:prstGeom>
          <a:noFill/>
          <a:ln>
            <a:noFill/>
          </a:ln>
        </p:spPr>
      </p:pic>
      <p:sp>
        <p:nvSpPr>
          <p:cNvPr id="594" name="Google Shape;594;g319a2f401a0_0_43"/>
          <p:cNvSpPr txBox="1"/>
          <p:nvPr>
            <p:ph type="title"/>
          </p:nvPr>
        </p:nvSpPr>
        <p:spPr>
          <a:xfrm>
            <a:off x="0" y="5791800"/>
            <a:ext cx="10871100" cy="990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vi-VN">
                <a:solidFill>
                  <a:schemeClr val="dk1"/>
                </a:solidFill>
                <a:latin typeface="Cambria"/>
                <a:ea typeface="Cambria"/>
                <a:cs typeface="Cambria"/>
                <a:sym typeface="Cambria"/>
              </a:rPr>
              <a:t>Score </a:t>
            </a:r>
            <a:endParaRPr>
              <a:solidFill>
                <a:schemeClr val="dk1"/>
              </a:solidFill>
              <a:latin typeface="Cambria"/>
              <a:ea typeface="Cambria"/>
              <a:cs typeface="Cambria"/>
              <a:sym typeface="Cambria"/>
            </a:endParaRPr>
          </a:p>
          <a:p>
            <a:pPr indent="0" lvl="0" marL="0" rtl="0" algn="l">
              <a:spcBef>
                <a:spcPts val="0"/>
              </a:spcBef>
              <a:spcAft>
                <a:spcPts val="0"/>
              </a:spcAft>
              <a:buNone/>
            </a:pPr>
            <a:r>
              <a:rPr lang="vi-VN">
                <a:solidFill>
                  <a:schemeClr val="dk1"/>
                </a:solidFill>
                <a:latin typeface="Cambria"/>
                <a:ea typeface="Cambria"/>
                <a:cs typeface="Cambria"/>
                <a:sym typeface="Cambria"/>
              </a:rPr>
              <a:t>Distribution</a:t>
            </a:r>
            <a:endParaRPr>
              <a:solidFill>
                <a:schemeClr val="dk1"/>
              </a:solidFill>
              <a:latin typeface="Cambria"/>
              <a:ea typeface="Cambria"/>
              <a:cs typeface="Cambria"/>
              <a:sym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9" name="Shape 599"/>
        <p:cNvGrpSpPr/>
        <p:nvPr/>
      </p:nvGrpSpPr>
      <p:grpSpPr>
        <a:xfrm>
          <a:off x="0" y="0"/>
          <a:ext cx="0" cy="0"/>
          <a:chOff x="0" y="0"/>
          <a:chExt cx="0" cy="0"/>
        </a:xfrm>
      </p:grpSpPr>
      <p:sp>
        <p:nvSpPr>
          <p:cNvPr id="600" name="Google Shape;600;g319a2f401a0_0_5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601" name="Google Shape;601;g319a2f401a0_0_51"/>
          <p:cNvPicPr preferRelativeResize="0"/>
          <p:nvPr/>
        </p:nvPicPr>
        <p:blipFill>
          <a:blip r:embed="rId3">
            <a:alphaModFix/>
          </a:blip>
          <a:stretch>
            <a:fillRect/>
          </a:stretch>
        </p:blipFill>
        <p:spPr>
          <a:xfrm>
            <a:off x="1519263" y="0"/>
            <a:ext cx="9153471" cy="6857999"/>
          </a:xfrm>
          <a:prstGeom prst="rect">
            <a:avLst/>
          </a:prstGeom>
          <a:noFill/>
          <a:ln>
            <a:noFill/>
          </a:ln>
        </p:spPr>
      </p:pic>
      <p:sp>
        <p:nvSpPr>
          <p:cNvPr id="602" name="Google Shape;602;g319a2f401a0_0_51"/>
          <p:cNvSpPr txBox="1"/>
          <p:nvPr>
            <p:ph type="title"/>
          </p:nvPr>
        </p:nvSpPr>
        <p:spPr>
          <a:xfrm>
            <a:off x="0" y="0"/>
            <a:ext cx="108711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solidFill>
                  <a:schemeClr val="dk1"/>
                </a:solidFill>
                <a:latin typeface="Cambria"/>
                <a:ea typeface="Cambria"/>
                <a:cs typeface="Cambria"/>
                <a:sym typeface="Cambria"/>
              </a:rPr>
              <a:t>KS</a:t>
            </a:r>
            <a:endParaRPr>
              <a:solidFill>
                <a:schemeClr val="dk1"/>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7" name="Shape 607"/>
        <p:cNvGrpSpPr/>
        <p:nvPr/>
      </p:nvGrpSpPr>
      <p:grpSpPr>
        <a:xfrm>
          <a:off x="0" y="0"/>
          <a:ext cx="0" cy="0"/>
          <a:chOff x="0" y="0"/>
          <a:chExt cx="0" cy="0"/>
        </a:xfrm>
      </p:grpSpPr>
      <p:sp>
        <p:nvSpPr>
          <p:cNvPr id="608" name="Google Shape;608;g319a2f401a0_0_6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609" name="Google Shape;609;g319a2f401a0_0_61"/>
          <p:cNvSpPr txBox="1"/>
          <p:nvPr>
            <p:ph type="title"/>
          </p:nvPr>
        </p:nvSpPr>
        <p:spPr>
          <a:xfrm>
            <a:off x="0" y="0"/>
            <a:ext cx="108711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vi-VN">
                <a:solidFill>
                  <a:schemeClr val="dk1"/>
                </a:solidFill>
                <a:latin typeface="Cambria"/>
                <a:ea typeface="Cambria"/>
                <a:cs typeface="Cambria"/>
                <a:sym typeface="Cambria"/>
              </a:rPr>
              <a:t>Gini</a:t>
            </a:r>
            <a:endParaRPr>
              <a:solidFill>
                <a:schemeClr val="dk1"/>
              </a:solidFill>
              <a:latin typeface="Cambria"/>
              <a:ea typeface="Cambria"/>
              <a:cs typeface="Cambria"/>
              <a:sym typeface="Cambria"/>
            </a:endParaRPr>
          </a:p>
        </p:txBody>
      </p:sp>
      <p:pic>
        <p:nvPicPr>
          <p:cNvPr id="610" name="Google Shape;610;g319a2f401a0_0_61"/>
          <p:cNvPicPr preferRelativeResize="0"/>
          <p:nvPr/>
        </p:nvPicPr>
        <p:blipFill>
          <a:blip r:embed="rId3">
            <a:alphaModFix/>
          </a:blip>
          <a:stretch>
            <a:fillRect/>
          </a:stretch>
        </p:blipFill>
        <p:spPr>
          <a:xfrm>
            <a:off x="1539250" y="41475"/>
            <a:ext cx="9113476" cy="677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1665a1a154_0_5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60" name="Google Shape;160;g31665a1a154_0_51"/>
          <p:cNvSpPr txBox="1"/>
          <p:nvPr>
            <p:ph type="title"/>
          </p:nvPr>
        </p:nvSpPr>
        <p:spPr>
          <a:xfrm>
            <a:off x="100" y="0"/>
            <a:ext cx="12192000" cy="622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2840">
                <a:latin typeface="Cambria"/>
                <a:ea typeface="Cambria"/>
                <a:cs typeface="Cambria"/>
                <a:sym typeface="Cambria"/>
              </a:rPr>
              <a:t>LỰA CHỌN CÁC GIÁ TRỊ CHO BIẾN MỤC TIÊU (action_taken_name):</a:t>
            </a:r>
            <a:endParaRPr sz="2840"/>
          </a:p>
        </p:txBody>
      </p:sp>
      <p:sp>
        <p:nvSpPr>
          <p:cNvPr id="161" name="Google Shape;161;g31665a1a154_0_51"/>
          <p:cNvSpPr/>
          <p:nvPr/>
        </p:nvSpPr>
        <p:spPr>
          <a:xfrm>
            <a:off x="100" y="990600"/>
            <a:ext cx="4867800" cy="4871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 name="Google Shape;162;g31665a1a154_0_51"/>
          <p:cNvPicPr preferRelativeResize="0"/>
          <p:nvPr/>
        </p:nvPicPr>
        <p:blipFill>
          <a:blip r:embed="rId3">
            <a:alphaModFix/>
          </a:blip>
          <a:stretch>
            <a:fillRect/>
          </a:stretch>
        </p:blipFill>
        <p:spPr>
          <a:xfrm>
            <a:off x="63249" y="990601"/>
            <a:ext cx="1718851" cy="1718872"/>
          </a:xfrm>
          <a:prstGeom prst="rect">
            <a:avLst/>
          </a:prstGeom>
          <a:noFill/>
          <a:ln>
            <a:noFill/>
          </a:ln>
        </p:spPr>
      </p:pic>
      <p:pic>
        <p:nvPicPr>
          <p:cNvPr id="163" name="Google Shape;163;g31665a1a154_0_51"/>
          <p:cNvPicPr preferRelativeResize="0"/>
          <p:nvPr/>
        </p:nvPicPr>
        <p:blipFill>
          <a:blip r:embed="rId4">
            <a:alphaModFix/>
          </a:blip>
          <a:stretch>
            <a:fillRect/>
          </a:stretch>
        </p:blipFill>
        <p:spPr>
          <a:xfrm>
            <a:off x="298271" y="3505196"/>
            <a:ext cx="1483800" cy="1483800"/>
          </a:xfrm>
          <a:prstGeom prst="rect">
            <a:avLst/>
          </a:prstGeom>
          <a:noFill/>
          <a:ln>
            <a:noFill/>
          </a:ln>
        </p:spPr>
      </p:pic>
      <p:pic>
        <p:nvPicPr>
          <p:cNvPr id="164" name="Google Shape;164;g31665a1a154_0_51"/>
          <p:cNvPicPr preferRelativeResize="0"/>
          <p:nvPr/>
        </p:nvPicPr>
        <p:blipFill>
          <a:blip r:embed="rId3">
            <a:alphaModFix/>
          </a:blip>
          <a:stretch>
            <a:fillRect/>
          </a:stretch>
        </p:blipFill>
        <p:spPr>
          <a:xfrm>
            <a:off x="2595300" y="1795992"/>
            <a:ext cx="1574218" cy="1574209"/>
          </a:xfrm>
          <a:prstGeom prst="rect">
            <a:avLst/>
          </a:prstGeom>
          <a:noFill/>
          <a:ln>
            <a:noFill/>
          </a:ln>
        </p:spPr>
      </p:pic>
      <p:pic>
        <p:nvPicPr>
          <p:cNvPr id="165" name="Google Shape;165;g31665a1a154_0_51"/>
          <p:cNvPicPr preferRelativeResize="0"/>
          <p:nvPr/>
        </p:nvPicPr>
        <p:blipFill>
          <a:blip r:embed="rId5">
            <a:alphaModFix/>
          </a:blip>
          <a:stretch>
            <a:fillRect/>
          </a:stretch>
        </p:blipFill>
        <p:spPr>
          <a:xfrm flipH="1">
            <a:off x="3552576" y="1676024"/>
            <a:ext cx="1122924" cy="1122917"/>
          </a:xfrm>
          <a:prstGeom prst="rect">
            <a:avLst/>
          </a:prstGeom>
          <a:noFill/>
          <a:ln>
            <a:noFill/>
          </a:ln>
        </p:spPr>
      </p:pic>
      <p:sp>
        <p:nvSpPr>
          <p:cNvPr id="166" name="Google Shape;166;g31665a1a154_0_51"/>
          <p:cNvSpPr txBox="1"/>
          <p:nvPr/>
        </p:nvSpPr>
        <p:spPr>
          <a:xfrm>
            <a:off x="180763" y="2709475"/>
            <a:ext cx="1483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300">
                <a:solidFill>
                  <a:schemeClr val="dk1"/>
                </a:solidFill>
                <a:highlight>
                  <a:srgbClr val="D9EAD3"/>
                </a:highlight>
                <a:latin typeface="Calibri"/>
                <a:ea typeface="Calibri"/>
                <a:cs typeface="Calibri"/>
                <a:sym typeface="Calibri"/>
              </a:rPr>
              <a:t>approved</a:t>
            </a:r>
            <a:endParaRPr i="1" sz="2300">
              <a:highlight>
                <a:srgbClr val="D9EAD3"/>
              </a:highlight>
              <a:latin typeface="Calibri"/>
              <a:ea typeface="Calibri"/>
              <a:cs typeface="Calibri"/>
              <a:sym typeface="Calibri"/>
            </a:endParaRPr>
          </a:p>
        </p:txBody>
      </p:sp>
      <p:sp>
        <p:nvSpPr>
          <p:cNvPr id="167" name="Google Shape;167;g31665a1a154_0_51"/>
          <p:cNvSpPr txBox="1"/>
          <p:nvPr/>
        </p:nvSpPr>
        <p:spPr>
          <a:xfrm>
            <a:off x="2463963" y="3370188"/>
            <a:ext cx="1836900" cy="8928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300">
                <a:solidFill>
                  <a:schemeClr val="dk1"/>
                </a:solidFill>
                <a:highlight>
                  <a:srgbClr val="D9EAD3"/>
                </a:highlight>
                <a:latin typeface="Calibri"/>
                <a:ea typeface="Calibri"/>
                <a:cs typeface="Calibri"/>
                <a:sym typeface="Calibri"/>
              </a:rPr>
              <a:t>approved but not accepted</a:t>
            </a:r>
            <a:endParaRPr sz="2300">
              <a:highlight>
                <a:srgbClr val="D9EAD3"/>
              </a:highlight>
              <a:latin typeface="Calibri"/>
              <a:ea typeface="Calibri"/>
              <a:cs typeface="Calibri"/>
              <a:sym typeface="Calibri"/>
            </a:endParaRPr>
          </a:p>
        </p:txBody>
      </p:sp>
      <p:sp>
        <p:nvSpPr>
          <p:cNvPr id="168" name="Google Shape;168;g31665a1a154_0_51"/>
          <p:cNvSpPr txBox="1"/>
          <p:nvPr/>
        </p:nvSpPr>
        <p:spPr>
          <a:xfrm>
            <a:off x="63250" y="4930725"/>
            <a:ext cx="1836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300">
                <a:solidFill>
                  <a:schemeClr val="dk1"/>
                </a:solidFill>
                <a:highlight>
                  <a:srgbClr val="D9EAD3"/>
                </a:highlight>
                <a:latin typeface="Calibri"/>
                <a:ea typeface="Calibri"/>
                <a:cs typeface="Calibri"/>
                <a:sym typeface="Calibri"/>
              </a:rPr>
              <a:t>purchased by    institution</a:t>
            </a:r>
            <a:endParaRPr sz="2300">
              <a:highlight>
                <a:srgbClr val="D9EAD3"/>
              </a:highlight>
              <a:latin typeface="Calibri"/>
              <a:ea typeface="Calibri"/>
              <a:cs typeface="Calibri"/>
              <a:sym typeface="Calibri"/>
            </a:endParaRPr>
          </a:p>
        </p:txBody>
      </p:sp>
      <p:sp>
        <p:nvSpPr>
          <p:cNvPr id="169" name="Google Shape;169;g31665a1a154_0_51"/>
          <p:cNvSpPr txBox="1"/>
          <p:nvPr/>
        </p:nvSpPr>
        <p:spPr>
          <a:xfrm>
            <a:off x="2523125" y="1038400"/>
            <a:ext cx="1483800" cy="631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900" u="sng">
                <a:solidFill>
                  <a:schemeClr val="dk1"/>
                </a:solidFill>
                <a:highlight>
                  <a:srgbClr val="D9EAD3"/>
                </a:highlight>
                <a:latin typeface="Calibri"/>
                <a:ea typeface="Calibri"/>
                <a:cs typeface="Calibri"/>
                <a:sym typeface="Calibri"/>
              </a:rPr>
              <a:t>GOOD</a:t>
            </a:r>
            <a:endParaRPr sz="2900" u="sng">
              <a:highlight>
                <a:srgbClr val="D9EAD3"/>
              </a:highlight>
              <a:latin typeface="Calibri"/>
              <a:ea typeface="Calibri"/>
              <a:cs typeface="Calibri"/>
              <a:sym typeface="Calibri"/>
            </a:endParaRPr>
          </a:p>
        </p:txBody>
      </p:sp>
      <p:sp>
        <p:nvSpPr>
          <p:cNvPr id="170" name="Google Shape;170;g31665a1a154_0_51"/>
          <p:cNvSpPr/>
          <p:nvPr/>
        </p:nvSpPr>
        <p:spPr>
          <a:xfrm>
            <a:off x="7405800" y="990600"/>
            <a:ext cx="4760700" cy="4871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1" name="Google Shape;171;g31665a1a154_0_51"/>
          <p:cNvPicPr preferRelativeResize="0"/>
          <p:nvPr/>
        </p:nvPicPr>
        <p:blipFill>
          <a:blip r:embed="rId6">
            <a:alphaModFix/>
          </a:blip>
          <a:stretch>
            <a:fillRect/>
          </a:stretch>
        </p:blipFill>
        <p:spPr>
          <a:xfrm>
            <a:off x="8553876" y="1890313"/>
            <a:ext cx="2080200" cy="2080200"/>
          </a:xfrm>
          <a:prstGeom prst="rect">
            <a:avLst/>
          </a:prstGeom>
          <a:noFill/>
          <a:ln>
            <a:noFill/>
          </a:ln>
        </p:spPr>
      </p:pic>
      <p:sp>
        <p:nvSpPr>
          <p:cNvPr id="172" name="Google Shape;172;g31665a1a154_0_51"/>
          <p:cNvSpPr txBox="1"/>
          <p:nvPr/>
        </p:nvSpPr>
        <p:spPr>
          <a:xfrm>
            <a:off x="9042125" y="3977700"/>
            <a:ext cx="1103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300">
                <a:solidFill>
                  <a:schemeClr val="dk1"/>
                </a:solidFill>
                <a:highlight>
                  <a:srgbClr val="F4CCCC"/>
                </a:highlight>
                <a:latin typeface="Calibri"/>
                <a:ea typeface="Calibri"/>
                <a:cs typeface="Calibri"/>
                <a:sym typeface="Calibri"/>
              </a:rPr>
              <a:t>denied</a:t>
            </a:r>
            <a:endParaRPr i="1" sz="2300">
              <a:highlight>
                <a:srgbClr val="F4CCCC"/>
              </a:highlight>
              <a:latin typeface="Calibri"/>
              <a:ea typeface="Calibri"/>
              <a:cs typeface="Calibri"/>
              <a:sym typeface="Calibri"/>
            </a:endParaRPr>
          </a:p>
        </p:txBody>
      </p:sp>
      <p:sp>
        <p:nvSpPr>
          <p:cNvPr id="173" name="Google Shape;173;g31665a1a154_0_51"/>
          <p:cNvSpPr txBox="1"/>
          <p:nvPr/>
        </p:nvSpPr>
        <p:spPr>
          <a:xfrm>
            <a:off x="8553875" y="1038413"/>
            <a:ext cx="1375500" cy="6312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900" u="sng">
                <a:solidFill>
                  <a:schemeClr val="dk1"/>
                </a:solidFill>
                <a:highlight>
                  <a:srgbClr val="F4CCCC"/>
                </a:highlight>
                <a:latin typeface="Calibri"/>
                <a:ea typeface="Calibri"/>
                <a:cs typeface="Calibri"/>
                <a:sym typeface="Calibri"/>
              </a:rPr>
              <a:t>BAD</a:t>
            </a:r>
            <a:endParaRPr sz="2900" u="sng">
              <a:highlight>
                <a:srgbClr val="F4CCCC"/>
              </a:highlight>
              <a:latin typeface="Calibri"/>
              <a:ea typeface="Calibri"/>
              <a:cs typeface="Calibri"/>
              <a:sym typeface="Calibri"/>
            </a:endParaRPr>
          </a:p>
        </p:txBody>
      </p:sp>
      <p:sp>
        <p:nvSpPr>
          <p:cNvPr id="174" name="Google Shape;174;g31665a1a154_0_51"/>
          <p:cNvSpPr txBox="1"/>
          <p:nvPr/>
        </p:nvSpPr>
        <p:spPr>
          <a:xfrm>
            <a:off x="2706925" y="5238625"/>
            <a:ext cx="2080200" cy="5541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400">
                <a:solidFill>
                  <a:schemeClr val="dk1"/>
                </a:solidFill>
                <a:highlight>
                  <a:srgbClr val="D9EAD3"/>
                </a:highlight>
                <a:latin typeface="Calibri"/>
                <a:ea typeface="Calibri"/>
                <a:cs typeface="Calibri"/>
                <a:sym typeface="Calibri"/>
              </a:rPr>
              <a:t>323,135 (84%)</a:t>
            </a:r>
            <a:endParaRPr b="1" sz="2400">
              <a:highlight>
                <a:srgbClr val="D9EAD3"/>
              </a:highlight>
              <a:latin typeface="Calibri"/>
              <a:ea typeface="Calibri"/>
              <a:cs typeface="Calibri"/>
              <a:sym typeface="Calibri"/>
            </a:endParaRPr>
          </a:p>
        </p:txBody>
      </p:sp>
      <p:sp>
        <p:nvSpPr>
          <p:cNvPr id="175" name="Google Shape;175;g31665a1a154_0_51"/>
          <p:cNvSpPr txBox="1"/>
          <p:nvPr/>
        </p:nvSpPr>
        <p:spPr>
          <a:xfrm>
            <a:off x="7661550" y="5238613"/>
            <a:ext cx="208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400">
                <a:solidFill>
                  <a:schemeClr val="dk1"/>
                </a:solidFill>
                <a:latin typeface="Calibri"/>
                <a:ea typeface="Calibri"/>
                <a:cs typeface="Calibri"/>
                <a:sym typeface="Calibri"/>
              </a:rPr>
              <a:t>63,890 (16%)</a:t>
            </a:r>
            <a:endParaRPr b="1" sz="2400">
              <a:latin typeface="Calibri"/>
              <a:ea typeface="Calibri"/>
              <a:cs typeface="Calibri"/>
              <a:sym typeface="Calibri"/>
            </a:endParaRPr>
          </a:p>
        </p:txBody>
      </p:sp>
      <p:sp>
        <p:nvSpPr>
          <p:cNvPr id="176" name="Google Shape;176;g31665a1a154_0_51"/>
          <p:cNvSpPr txBox="1"/>
          <p:nvPr/>
        </p:nvSpPr>
        <p:spPr>
          <a:xfrm>
            <a:off x="5218400" y="1295938"/>
            <a:ext cx="1836900" cy="110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3000">
                <a:solidFill>
                  <a:schemeClr val="dk1"/>
                </a:solidFill>
                <a:highlight>
                  <a:schemeClr val="lt1"/>
                </a:highlight>
                <a:latin typeface="Calibri"/>
                <a:ea typeface="Calibri"/>
                <a:cs typeface="Calibri"/>
                <a:sym typeface="Calibri"/>
              </a:rPr>
              <a:t>  </a:t>
            </a:r>
            <a:r>
              <a:rPr b="1" lang="vi-VN" sz="3000">
                <a:solidFill>
                  <a:schemeClr val="dk2"/>
                </a:solidFill>
                <a:highlight>
                  <a:schemeClr val="lt1"/>
                </a:highlight>
                <a:latin typeface="Calibri"/>
                <a:ea typeface="Calibri"/>
                <a:cs typeface="Calibri"/>
                <a:sym typeface="Calibri"/>
              </a:rPr>
              <a:t>  </a:t>
            </a:r>
            <a:r>
              <a:rPr b="1" lang="vi-VN" sz="3000" u="sng">
                <a:solidFill>
                  <a:schemeClr val="dk2"/>
                </a:solidFill>
                <a:highlight>
                  <a:schemeClr val="lt1"/>
                </a:highlight>
                <a:latin typeface="Calibri"/>
                <a:ea typeface="Calibri"/>
                <a:cs typeface="Calibri"/>
                <a:sym typeface="Calibri"/>
              </a:rPr>
              <a:t>TOTAL:</a:t>
            </a:r>
            <a:endParaRPr b="1" sz="3000" u="sng">
              <a:solidFill>
                <a:schemeClr val="dk2"/>
              </a:solidFill>
              <a:highlight>
                <a:schemeClr val="lt1"/>
              </a:highlight>
              <a:latin typeface="Calibri"/>
              <a:ea typeface="Calibri"/>
              <a:cs typeface="Calibri"/>
              <a:sym typeface="Calibri"/>
            </a:endParaRPr>
          </a:p>
          <a:p>
            <a:pPr indent="0" lvl="0" marL="0" rtl="0" algn="l">
              <a:spcBef>
                <a:spcPts val="0"/>
              </a:spcBef>
              <a:spcAft>
                <a:spcPts val="0"/>
              </a:spcAft>
              <a:buNone/>
            </a:pPr>
            <a:r>
              <a:rPr b="1" lang="vi-VN" sz="3000">
                <a:solidFill>
                  <a:schemeClr val="dk1"/>
                </a:solidFill>
                <a:highlight>
                  <a:schemeClr val="lt1"/>
                </a:highlight>
                <a:latin typeface="Calibri"/>
                <a:ea typeface="Calibri"/>
                <a:cs typeface="Calibri"/>
                <a:sym typeface="Calibri"/>
              </a:rPr>
              <a:t>   387.025</a:t>
            </a:r>
            <a:endParaRPr b="1" sz="3000">
              <a:solidFill>
                <a:schemeClr val="dk1"/>
              </a:solidFill>
              <a:highlight>
                <a:schemeClr val="lt1"/>
              </a:highlight>
              <a:latin typeface="Calibri"/>
              <a:ea typeface="Calibri"/>
              <a:cs typeface="Calibri"/>
              <a:sym typeface="Calibri"/>
            </a:endParaRPr>
          </a:p>
        </p:txBody>
      </p:sp>
      <p:sp>
        <p:nvSpPr>
          <p:cNvPr id="177" name="Google Shape;177;g31665a1a154_0_51"/>
          <p:cNvSpPr txBox="1"/>
          <p:nvPr/>
        </p:nvSpPr>
        <p:spPr>
          <a:xfrm>
            <a:off x="4295" y="5965200"/>
            <a:ext cx="12192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VN" sz="2300">
                <a:solidFill>
                  <a:schemeClr val="dk1"/>
                </a:solidFill>
                <a:latin typeface="Calibri"/>
                <a:ea typeface="Calibri"/>
                <a:cs typeface="Calibri"/>
                <a:sym typeface="Calibri"/>
              </a:rPr>
              <a:t>Trong tất cả 6 giá trị của biến mục tiêu, chỉ chọn ra 4/6 giá trị để xếp vào 2 nhóm: Good (Phê duyệt) và Bad (Từ chối). Với tổng cộng 387,025 / 466,556 giá trị.</a:t>
            </a:r>
            <a:endParaRPr sz="23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18f1c7fc9a_0_1"/>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vi-VN">
                <a:latin typeface="Cambria"/>
                <a:ea typeface="Cambria"/>
                <a:cs typeface="Cambria"/>
                <a:sym typeface="Cambria"/>
              </a:rPr>
              <a:t>-THE END-</a:t>
            </a:r>
            <a:endParaRPr>
              <a:latin typeface="Cambria"/>
              <a:ea typeface="Cambria"/>
              <a:cs typeface="Cambria"/>
              <a:sym typeface="Cambria"/>
            </a:endParaRPr>
          </a:p>
        </p:txBody>
      </p:sp>
      <p:sp>
        <p:nvSpPr>
          <p:cNvPr id="617" name="Google Shape;617;g318f1c7fc9a_0_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618" name="Google Shape;618;g318f1c7fc9a_0_1"/>
          <p:cNvSpPr txBox="1"/>
          <p:nvPr>
            <p:ph type="title"/>
          </p:nvPr>
        </p:nvSpPr>
        <p:spPr>
          <a:xfrm>
            <a:off x="0" y="2323550"/>
            <a:ext cx="12192000" cy="990600"/>
          </a:xfrm>
          <a:prstGeom prst="rect">
            <a:avLst/>
          </a:prstGeom>
          <a:solidFill>
            <a:schemeClr val="lt1"/>
          </a:solidFill>
        </p:spPr>
        <p:txBody>
          <a:bodyPr anchorCtr="0" anchor="ctr" bIns="45700" lIns="91425" spcFirstLastPara="1" rIns="91425" wrap="square" tIns="45700">
            <a:normAutofit/>
          </a:bodyPr>
          <a:lstStyle/>
          <a:p>
            <a:pPr indent="0" lvl="0" marL="0" rtl="0" algn="ctr">
              <a:spcBef>
                <a:spcPts val="0"/>
              </a:spcBef>
              <a:spcAft>
                <a:spcPts val="0"/>
              </a:spcAft>
              <a:buNone/>
            </a:pPr>
            <a:r>
              <a:rPr lang="vi-VN">
                <a:solidFill>
                  <a:schemeClr val="dk1"/>
                </a:solidFill>
                <a:latin typeface="Cambria"/>
                <a:ea typeface="Cambria"/>
                <a:cs typeface="Cambria"/>
                <a:sym typeface="Cambria"/>
              </a:rPr>
              <a:t>-THANKS FOR WATCHING-</a:t>
            </a:r>
            <a:endParaRPr>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17f2a1f8cf_0_0"/>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184" name="Google Shape;184;g317f2a1f8cf_0_0"/>
          <p:cNvSpPr txBox="1"/>
          <p:nvPr>
            <p:ph type="title"/>
          </p:nvPr>
        </p:nvSpPr>
        <p:spPr>
          <a:xfrm>
            <a:off x="100" y="0"/>
            <a:ext cx="12192000" cy="622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Cambria"/>
              <a:buNone/>
            </a:pPr>
            <a:r>
              <a:rPr lang="vi-VN" sz="2840">
                <a:latin typeface="Cambria"/>
                <a:ea typeface="Cambria"/>
                <a:cs typeface="Cambria"/>
                <a:sym typeface="Cambria"/>
              </a:rPr>
              <a:t>LOẠI BỎ MỘT SỐ BIẾN KHÔNG ĐỦ TIÊU CHUẨN TRƯỚC KHI PHÂN TÍCH:</a:t>
            </a:r>
            <a:endParaRPr sz="2840"/>
          </a:p>
        </p:txBody>
      </p:sp>
      <p:sp>
        <p:nvSpPr>
          <p:cNvPr id="185" name="Google Shape;185;g317f2a1f8cf_0_0"/>
          <p:cNvSpPr txBox="1"/>
          <p:nvPr/>
        </p:nvSpPr>
        <p:spPr>
          <a:xfrm>
            <a:off x="-75" y="974800"/>
            <a:ext cx="12192000" cy="588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vi-VN" sz="2300" u="sng">
                <a:solidFill>
                  <a:srgbClr val="FF0000"/>
                </a:solidFill>
                <a:latin typeface="Calibri"/>
                <a:ea typeface="Calibri"/>
                <a:cs typeface="Calibri"/>
                <a:sym typeface="Calibri"/>
              </a:rPr>
              <a:t>BIẾN ĐẦU VÀO:</a:t>
            </a:r>
            <a:r>
              <a:rPr b="1" lang="vi-VN" sz="2300">
                <a:solidFill>
                  <a:schemeClr val="dk1"/>
                </a:solidFill>
                <a:latin typeface="Calibri"/>
                <a:ea typeface="Calibri"/>
                <a:cs typeface="Calibri"/>
                <a:sym typeface="Calibri"/>
              </a:rPr>
              <a:t> 46 (8 Numeric + 38 Category + 1 output)</a:t>
            </a:r>
            <a:endParaRPr b="1" sz="23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b="1" lang="vi-VN" sz="2300" u="sng">
                <a:solidFill>
                  <a:srgbClr val="FF0000"/>
                </a:solidFill>
                <a:latin typeface="Calibri"/>
                <a:ea typeface="Calibri"/>
                <a:cs typeface="Calibri"/>
                <a:sym typeface="Calibri"/>
              </a:rPr>
              <a:t>CÁC BIẾN BỊ LOẠI BỎ TRƯỚC KHI PHÂN TÍCH:</a:t>
            </a:r>
            <a:r>
              <a:rPr b="1" lang="vi-VN" sz="2300">
                <a:solidFill>
                  <a:srgbClr val="FF0000"/>
                </a:solidFill>
                <a:latin typeface="Calibri"/>
                <a:ea typeface="Calibri"/>
                <a:cs typeface="Calibri"/>
                <a:sym typeface="Calibri"/>
              </a:rPr>
              <a:t> </a:t>
            </a:r>
            <a:r>
              <a:rPr b="1" lang="vi-VN" sz="2300">
                <a:solidFill>
                  <a:schemeClr val="dk1"/>
                </a:solidFill>
                <a:latin typeface="Calibri"/>
                <a:ea typeface="Calibri"/>
                <a:cs typeface="Calibri"/>
                <a:sym typeface="Calibri"/>
              </a:rPr>
              <a:t>23 (2 Numeric + 22 Category) </a:t>
            </a:r>
            <a:endParaRPr b="1" sz="2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 10 biến chứa quá nhiều dữ liệu Missing (~98% instances).</a:t>
            </a:r>
            <a:endParaRPr b="1"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 5 biến không thể sử dụng do tính chất của mô hình. (Các biến chỉ xuất hiện sau khi quá trình phê duyệt được hoàn tất).</a:t>
            </a:r>
            <a:endParaRPr b="1" sz="2300">
              <a:latin typeface="Calibri"/>
              <a:ea typeface="Calibri"/>
              <a:cs typeface="Calibri"/>
              <a:sym typeface="Calibri"/>
            </a:endParaRPr>
          </a:p>
          <a:p>
            <a:pPr indent="0" lvl="0" marL="0" rtl="0" algn="l">
              <a:lnSpc>
                <a:spcPct val="115000"/>
              </a:lnSpc>
              <a:spcBef>
                <a:spcPts val="0"/>
              </a:spcBef>
              <a:spcAft>
                <a:spcPts val="0"/>
              </a:spcAft>
              <a:buNone/>
            </a:pPr>
            <a:r>
              <a:rPr b="1" lang="vi-VN" sz="2300">
                <a:latin typeface="Calibri"/>
                <a:ea typeface="Calibri"/>
                <a:cs typeface="Calibri"/>
                <a:sym typeface="Calibri"/>
              </a:rPr>
              <a:t>(+) 4 biến chỉ chứa duy nhất một giá trị.</a:t>
            </a:r>
            <a:endParaRPr b="1" sz="2300">
              <a:latin typeface="Calibri"/>
              <a:ea typeface="Calibri"/>
              <a:cs typeface="Calibri"/>
              <a:sym typeface="Calibri"/>
            </a:endParaRPr>
          </a:p>
          <a:p>
            <a:pPr indent="0" lvl="0" marL="0" rtl="0" algn="l">
              <a:lnSpc>
                <a:spcPct val="150000"/>
              </a:lnSpc>
              <a:spcBef>
                <a:spcPts val="0"/>
              </a:spcBef>
              <a:spcAft>
                <a:spcPts val="0"/>
              </a:spcAft>
              <a:buNone/>
            </a:pPr>
            <a:r>
              <a:rPr b="1" lang="vi-VN" sz="2300">
                <a:latin typeface="Calibri"/>
                <a:ea typeface="Calibri"/>
                <a:cs typeface="Calibri"/>
                <a:sym typeface="Calibri"/>
              </a:rPr>
              <a:t>(+) 3 biến đóng vai trò ID.</a:t>
            </a:r>
            <a:endParaRPr b="1" sz="2300">
              <a:latin typeface="Calibri"/>
              <a:ea typeface="Calibri"/>
              <a:cs typeface="Calibri"/>
              <a:sym typeface="Calibri"/>
            </a:endParaRPr>
          </a:p>
          <a:p>
            <a:pPr indent="0" lvl="0" marL="0" rtl="0" algn="l">
              <a:lnSpc>
                <a:spcPct val="150000"/>
              </a:lnSpc>
              <a:spcBef>
                <a:spcPts val="0"/>
              </a:spcBef>
              <a:spcAft>
                <a:spcPts val="0"/>
              </a:spcAft>
              <a:buNone/>
            </a:pPr>
            <a:r>
              <a:rPr b="1" lang="vi-VN" sz="2300" u="sng">
                <a:solidFill>
                  <a:srgbClr val="FF0000"/>
                </a:solidFill>
                <a:latin typeface="Calibri"/>
                <a:ea typeface="Calibri"/>
                <a:cs typeface="Calibri"/>
                <a:sym typeface="Calibri"/>
              </a:rPr>
              <a:t>CÁC BIẾN ĐỦ TIÊU CHUẨN ĐỂ PHÂN TÍCH:</a:t>
            </a:r>
            <a:r>
              <a:rPr b="1" lang="vi-VN" sz="2300">
                <a:solidFill>
                  <a:schemeClr val="dk1"/>
                </a:solidFill>
                <a:latin typeface="Calibri"/>
                <a:ea typeface="Calibri"/>
                <a:cs typeface="Calibri"/>
                <a:sym typeface="Calibri"/>
              </a:rPr>
              <a:t> 23 (6 Numeric + 17 Category)</a:t>
            </a:r>
            <a:endParaRPr b="1" sz="23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b="1" lang="vi-VN" sz="2300">
                <a:solidFill>
                  <a:schemeClr val="dk1"/>
                </a:solidFill>
                <a:latin typeface="Calibri"/>
                <a:ea typeface="Calibri"/>
                <a:cs typeface="Calibri"/>
                <a:sym typeface="Calibri"/>
              </a:rPr>
              <a:t>3 nhóm chính: Nhân khẩu học; Thông tin địa lý; Thông tin về khoản vay </a:t>
            </a:r>
            <a:endParaRPr b="1" sz="23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b="1" lang="vi-VN" sz="2300">
                <a:solidFill>
                  <a:schemeClr val="dk1"/>
                </a:solidFill>
                <a:latin typeface="Calibri"/>
                <a:ea typeface="Calibri"/>
                <a:cs typeface="Calibri"/>
                <a:sym typeface="Calibri"/>
              </a:rPr>
              <a:t>➨6/23 biến đủ tiêu chuẩn đưa vào mô hình</a:t>
            </a:r>
            <a:endParaRPr b="1" sz="23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b="1" lang="vi-VN" sz="2300" u="sng">
                <a:solidFill>
                  <a:srgbClr val="FF0000"/>
                </a:solidFill>
                <a:latin typeface="Calibri"/>
                <a:ea typeface="Calibri"/>
                <a:cs typeface="Calibri"/>
                <a:sym typeface="Calibri"/>
              </a:rPr>
              <a:t>CÁC BIẾN ĐƯỢC TẠO THÊM/CROSS:</a:t>
            </a:r>
            <a:r>
              <a:rPr b="1" lang="vi-VN" sz="2300">
                <a:solidFill>
                  <a:srgbClr val="434343"/>
                </a:solidFill>
                <a:latin typeface="Calibri"/>
                <a:ea typeface="Calibri"/>
                <a:cs typeface="Calibri"/>
                <a:sym typeface="Calibri"/>
              </a:rPr>
              <a:t> </a:t>
            </a:r>
            <a:r>
              <a:rPr b="1" lang="vi-VN" sz="2300">
                <a:solidFill>
                  <a:schemeClr val="dk1"/>
                </a:solidFill>
                <a:latin typeface="Calibri"/>
                <a:ea typeface="Calibri"/>
                <a:cs typeface="Calibri"/>
                <a:sym typeface="Calibri"/>
              </a:rPr>
              <a:t>3 (1 Numeric + 1 Category)</a:t>
            </a:r>
            <a:endParaRPr b="1" sz="23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b="1" lang="vi-VN" sz="2300" u="sng">
                <a:solidFill>
                  <a:srgbClr val="FF0000"/>
                </a:solidFill>
                <a:latin typeface="Calibri"/>
                <a:ea typeface="Calibri"/>
                <a:cs typeface="Calibri"/>
                <a:sym typeface="Calibri"/>
              </a:rPr>
              <a:t>CÁC BIẾN ĐỦ ĐIỀU KIỆN ĐƯỢC SỬ DỤNG CHO MÔ HÌNH:</a:t>
            </a:r>
            <a:r>
              <a:rPr b="1" lang="vi-VN" sz="2300">
                <a:solidFill>
                  <a:srgbClr val="434343"/>
                </a:solidFill>
                <a:latin typeface="Calibri"/>
                <a:ea typeface="Calibri"/>
                <a:cs typeface="Calibri"/>
                <a:sym typeface="Calibri"/>
              </a:rPr>
              <a:t> </a:t>
            </a:r>
            <a:r>
              <a:rPr b="1" lang="vi-VN" sz="2300">
                <a:solidFill>
                  <a:schemeClr val="dk1"/>
                </a:solidFill>
                <a:latin typeface="Calibri"/>
                <a:ea typeface="Calibri"/>
                <a:cs typeface="Calibri"/>
                <a:sym typeface="Calibri"/>
              </a:rPr>
              <a:t>9 (3 Numeric + 6 Category)</a:t>
            </a:r>
            <a:endParaRPr b="1" sz="23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173174132b_0_10"/>
          <p:cNvSpPr txBox="1"/>
          <p:nvPr>
            <p:ph type="title"/>
          </p:nvPr>
        </p:nvSpPr>
        <p:spPr>
          <a:xfrm>
            <a:off x="100" y="0"/>
            <a:ext cx="12192000" cy="96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ambria"/>
              <a:buNone/>
            </a:pPr>
            <a:r>
              <a:rPr lang="vi-VN" sz="3800">
                <a:latin typeface="Cambria"/>
                <a:ea typeface="Cambria"/>
                <a:cs typeface="Cambria"/>
                <a:sym typeface="Cambria"/>
              </a:rPr>
              <a:t>I.DEMOGRAPHIC FEATURES</a:t>
            </a:r>
            <a:endParaRPr sz="3800"/>
          </a:p>
        </p:txBody>
      </p:sp>
      <p:sp>
        <p:nvSpPr>
          <p:cNvPr id="192" name="Google Shape;192;g3173174132b_0_10"/>
          <p:cNvSpPr txBox="1"/>
          <p:nvPr/>
        </p:nvSpPr>
        <p:spPr>
          <a:xfrm>
            <a:off x="0" y="1052538"/>
            <a:ext cx="12192000" cy="593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vi-VN" sz="2500">
                <a:solidFill>
                  <a:srgbClr val="112277"/>
                </a:solidFill>
                <a:latin typeface="Calibri"/>
                <a:ea typeface="Calibri"/>
                <a:cs typeface="Calibri"/>
                <a:sym typeface="Calibri"/>
              </a:rPr>
              <a:t>TRÍCH DẪN QUY ĐỊNH CỦA HMDA:</a:t>
            </a:r>
            <a:endParaRPr b="1" sz="2500">
              <a:solidFill>
                <a:srgbClr val="112277"/>
              </a:solidFill>
              <a:latin typeface="Calibri"/>
              <a:ea typeface="Calibri"/>
              <a:cs typeface="Calibri"/>
              <a:sym typeface="Calibri"/>
            </a:endParaRPr>
          </a:p>
          <a:p>
            <a:pPr indent="0" lvl="0" marL="0" rtl="0" algn="ctr">
              <a:lnSpc>
                <a:spcPct val="115000"/>
              </a:lnSpc>
              <a:spcBef>
                <a:spcPts val="0"/>
              </a:spcBef>
              <a:spcAft>
                <a:spcPts val="0"/>
              </a:spcAft>
              <a:buNone/>
            </a:pPr>
            <a:r>
              <a:rPr b="1" lang="vi-VN" sz="2500">
                <a:latin typeface="Calibri"/>
                <a:ea typeface="Calibri"/>
                <a:cs typeface="Calibri"/>
                <a:sym typeface="Calibri"/>
              </a:rPr>
              <a:t>“Các thông tin Nhân khẩu học liên quan đến chủng tộc-dân tộc-giới tính chỉ phục vụ cho mục đích thống kê, không được sử dụng trong việc đánh giá hồ sơ vay nợ”</a:t>
            </a:r>
            <a:endParaRPr b="1" sz="2500">
              <a:latin typeface="Calibri"/>
              <a:ea typeface="Calibri"/>
              <a:cs typeface="Calibri"/>
              <a:sym typeface="Calibri"/>
            </a:endParaRPr>
          </a:p>
          <a:p>
            <a:pPr indent="0" lvl="0" marL="0" rtl="0" algn="ctr">
              <a:lnSpc>
                <a:spcPct val="115000"/>
              </a:lnSpc>
              <a:spcBef>
                <a:spcPts val="0"/>
              </a:spcBef>
              <a:spcAft>
                <a:spcPts val="0"/>
              </a:spcAft>
              <a:buNone/>
            </a:pPr>
            <a:r>
              <a:t/>
            </a:r>
            <a:endParaRPr b="1" sz="2500">
              <a:latin typeface="Calibri"/>
              <a:ea typeface="Calibri"/>
              <a:cs typeface="Calibri"/>
              <a:sym typeface="Calibri"/>
            </a:endParaRPr>
          </a:p>
          <a:p>
            <a:pPr indent="0" lvl="0" marL="0" rtl="0" algn="ctr">
              <a:lnSpc>
                <a:spcPct val="115000"/>
              </a:lnSpc>
              <a:spcBef>
                <a:spcPts val="0"/>
              </a:spcBef>
              <a:spcAft>
                <a:spcPts val="0"/>
              </a:spcAft>
              <a:buNone/>
            </a:pPr>
            <a:r>
              <a:rPr b="1" lang="vi-VN" sz="2500">
                <a:solidFill>
                  <a:schemeClr val="dk1"/>
                </a:solidFill>
                <a:latin typeface="Calibri"/>
                <a:ea typeface="Calibri"/>
                <a:cs typeface="Calibri"/>
                <a:sym typeface="Calibri"/>
              </a:rPr>
              <a:t>Tuân thủ đạo luật Đạo luật Bình đẳng Cơ hội Tín dụng (ECOA 1974):</a:t>
            </a:r>
            <a:endParaRPr b="1" sz="25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vi-VN" sz="2500">
                <a:latin typeface="Calibri"/>
                <a:ea typeface="Calibri"/>
                <a:cs typeface="Calibri"/>
                <a:sym typeface="Calibri"/>
              </a:rPr>
              <a:t>“Nghiêm cấm sự phân biệt đối xử với bất kỳ người nộp đơn về bất kỳ khía cạnh nào trong giao dịch tín dụng, bao gồm: Chủng tộc, Màu da, Tôn giáo, Dân tộc, Giới tính, </a:t>
            </a:r>
            <a:endParaRPr b="1" sz="2500">
              <a:latin typeface="Calibri"/>
              <a:ea typeface="Calibri"/>
              <a:cs typeface="Calibri"/>
              <a:sym typeface="Calibri"/>
            </a:endParaRPr>
          </a:p>
          <a:p>
            <a:pPr indent="0" lvl="0" marL="0" rtl="0" algn="ctr">
              <a:lnSpc>
                <a:spcPct val="115000"/>
              </a:lnSpc>
              <a:spcBef>
                <a:spcPts val="0"/>
              </a:spcBef>
              <a:spcAft>
                <a:spcPts val="0"/>
              </a:spcAft>
              <a:buNone/>
            </a:pPr>
            <a:r>
              <a:rPr b="1" lang="vi-VN" sz="2500">
                <a:latin typeface="Calibri"/>
                <a:ea typeface="Calibri"/>
                <a:cs typeface="Calibri"/>
                <a:sym typeface="Calibri"/>
              </a:rPr>
              <a:t>Tình trạng hôn nhân và Độ tuổi”.</a:t>
            </a:r>
            <a:endParaRPr b="1" sz="2500">
              <a:latin typeface="Calibri"/>
              <a:ea typeface="Calibri"/>
              <a:cs typeface="Calibri"/>
              <a:sym typeface="Calibri"/>
            </a:endParaRPr>
          </a:p>
          <a:p>
            <a:pPr indent="0" lvl="0" marL="0" rtl="0" algn="ctr">
              <a:lnSpc>
                <a:spcPct val="115000"/>
              </a:lnSpc>
              <a:spcBef>
                <a:spcPts val="0"/>
              </a:spcBef>
              <a:spcAft>
                <a:spcPts val="0"/>
              </a:spcAft>
              <a:buNone/>
            </a:pPr>
            <a:r>
              <a:t/>
            </a:r>
            <a:endParaRPr b="1" sz="2500">
              <a:latin typeface="Calibri"/>
              <a:ea typeface="Calibri"/>
              <a:cs typeface="Calibri"/>
              <a:sym typeface="Calibri"/>
            </a:endParaRPr>
          </a:p>
          <a:p>
            <a:pPr indent="0" lvl="0" marL="0" rtl="0" algn="ctr">
              <a:lnSpc>
                <a:spcPct val="115000"/>
              </a:lnSpc>
              <a:spcBef>
                <a:spcPts val="0"/>
              </a:spcBef>
              <a:spcAft>
                <a:spcPts val="0"/>
              </a:spcAft>
              <a:buNone/>
            </a:pPr>
            <a:r>
              <a:t/>
            </a:r>
            <a:endParaRPr b="1" sz="2500">
              <a:latin typeface="Calibri"/>
              <a:ea typeface="Calibri"/>
              <a:cs typeface="Calibri"/>
              <a:sym typeface="Calibri"/>
            </a:endParaRPr>
          </a:p>
          <a:p>
            <a:pPr indent="0" lvl="0" marL="0" rtl="0" algn="ctr">
              <a:lnSpc>
                <a:spcPct val="115000"/>
              </a:lnSpc>
              <a:spcBef>
                <a:spcPts val="0"/>
              </a:spcBef>
              <a:spcAft>
                <a:spcPts val="0"/>
              </a:spcAft>
              <a:buNone/>
            </a:pPr>
            <a:r>
              <a:rPr b="1" lang="vi-VN" sz="2800">
                <a:latin typeface="Calibri"/>
                <a:ea typeface="Calibri"/>
                <a:cs typeface="Calibri"/>
                <a:sym typeface="Calibri"/>
              </a:rPr>
              <a:t>➨</a:t>
            </a:r>
            <a:r>
              <a:rPr b="1" lang="vi-VN" sz="2500">
                <a:latin typeface="Calibri"/>
                <a:ea typeface="Calibri"/>
                <a:cs typeface="Calibri"/>
                <a:sym typeface="Calibri"/>
              </a:rPr>
              <a:t>Các Biến nhân khẩu học sẽ không được phép sử dụng bao gồm: </a:t>
            </a:r>
            <a:endParaRPr b="1" sz="2500">
              <a:latin typeface="Calibri"/>
              <a:ea typeface="Calibri"/>
              <a:cs typeface="Calibri"/>
              <a:sym typeface="Calibri"/>
            </a:endParaRPr>
          </a:p>
          <a:p>
            <a:pPr indent="0" lvl="0" marL="0" rtl="0" algn="ctr">
              <a:lnSpc>
                <a:spcPct val="115000"/>
              </a:lnSpc>
              <a:spcBef>
                <a:spcPts val="0"/>
              </a:spcBef>
              <a:spcAft>
                <a:spcPts val="0"/>
              </a:spcAft>
              <a:buNone/>
            </a:pPr>
            <a:r>
              <a:rPr b="1" lang="vi-VN" sz="2500">
                <a:latin typeface="Calibri"/>
                <a:ea typeface="Calibri"/>
                <a:cs typeface="Calibri"/>
                <a:sym typeface="Calibri"/>
              </a:rPr>
              <a:t>applicant_race_name, co_applicant_race_name, </a:t>
            </a:r>
            <a:endParaRPr b="1" sz="2500">
              <a:latin typeface="Calibri"/>
              <a:ea typeface="Calibri"/>
              <a:cs typeface="Calibri"/>
              <a:sym typeface="Calibri"/>
            </a:endParaRPr>
          </a:p>
          <a:p>
            <a:pPr indent="0" lvl="0" marL="0" rtl="0" algn="ctr">
              <a:lnSpc>
                <a:spcPct val="115000"/>
              </a:lnSpc>
              <a:spcBef>
                <a:spcPts val="0"/>
              </a:spcBef>
              <a:spcAft>
                <a:spcPts val="0"/>
              </a:spcAft>
              <a:buNone/>
            </a:pPr>
            <a:r>
              <a:rPr b="1" lang="vi-VN" sz="2500">
                <a:latin typeface="Calibri"/>
                <a:ea typeface="Calibri"/>
                <a:cs typeface="Calibri"/>
                <a:sym typeface="Calibri"/>
              </a:rPr>
              <a:t>applicant_sex_name, co_applicant_sex_name</a:t>
            </a:r>
            <a:endParaRPr b="1" sz="25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173174132b_0_1"/>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sp>
        <p:nvSpPr>
          <p:cNvPr id="199" name="Google Shape;199;g3173174132b_0_1"/>
          <p:cNvSpPr txBox="1"/>
          <p:nvPr>
            <p:ph type="title"/>
          </p:nvPr>
        </p:nvSpPr>
        <p:spPr>
          <a:xfrm>
            <a:off x="100" y="0"/>
            <a:ext cx="12192000" cy="642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mbria"/>
              <a:buNone/>
            </a:pPr>
            <a:r>
              <a:rPr lang="vi-VN">
                <a:latin typeface="Cambria"/>
                <a:ea typeface="Cambria"/>
                <a:cs typeface="Cambria"/>
                <a:sym typeface="Cambria"/>
              </a:rPr>
              <a:t>1</a:t>
            </a:r>
            <a:r>
              <a:rPr b="1" lang="vi-VN" sz="3600">
                <a:latin typeface="Cambria"/>
                <a:ea typeface="Cambria"/>
                <a:cs typeface="Cambria"/>
                <a:sym typeface="Cambria"/>
              </a:rPr>
              <a:t>.</a:t>
            </a:r>
            <a:r>
              <a:rPr lang="vi-VN">
                <a:latin typeface="Cambria"/>
                <a:ea typeface="Cambria"/>
                <a:cs typeface="Cambria"/>
                <a:sym typeface="Cambria"/>
              </a:rPr>
              <a:t>applicant_race_name</a:t>
            </a:r>
            <a:endParaRPr/>
          </a:p>
        </p:txBody>
      </p:sp>
      <p:sp>
        <p:nvSpPr>
          <p:cNvPr id="200" name="Google Shape;200;g3173174132b_0_1"/>
          <p:cNvSpPr txBox="1"/>
          <p:nvPr/>
        </p:nvSpPr>
        <p:spPr>
          <a:xfrm>
            <a:off x="0" y="868163"/>
            <a:ext cx="12192000" cy="1954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vi-VN" sz="2300" u="sng">
                <a:latin typeface="Calibri"/>
                <a:ea typeface="Calibri"/>
                <a:cs typeface="Calibri"/>
                <a:sym typeface="Calibri"/>
              </a:rPr>
              <a:t>Ý nghĩa:</a:t>
            </a:r>
            <a:r>
              <a:rPr b="1" lang="vi-VN" sz="2300">
                <a:latin typeface="Calibri"/>
                <a:ea typeface="Calibri"/>
                <a:cs typeface="Calibri"/>
                <a:sym typeface="Calibri"/>
              </a:rPr>
              <a:t> </a:t>
            </a:r>
            <a:r>
              <a:rPr lang="vi-VN" sz="2300">
                <a:latin typeface="Calibri"/>
                <a:ea typeface="Calibri"/>
                <a:cs typeface="Calibri"/>
                <a:sym typeface="Calibri"/>
              </a:rPr>
              <a:t>Chủng tộc của người vay.                                                              </a:t>
            </a:r>
            <a:r>
              <a:rPr b="1" lang="vi-VN" sz="2300">
                <a:latin typeface="Calibri"/>
                <a:ea typeface="Calibri"/>
                <a:cs typeface="Calibri"/>
                <a:sym typeface="Calibri"/>
              </a:rPr>
              <a:t>Information value: </a:t>
            </a:r>
            <a:r>
              <a:rPr b="1" lang="vi-VN" sz="2300">
                <a:solidFill>
                  <a:srgbClr val="FF0000"/>
                </a:solidFill>
                <a:latin typeface="Calibri"/>
                <a:ea typeface="Calibri"/>
                <a:cs typeface="Calibri"/>
                <a:sym typeface="Calibri"/>
              </a:rPr>
              <a:t>0.02 (yếu)</a:t>
            </a:r>
            <a:endParaRPr b="1" sz="2300">
              <a:solidFill>
                <a:srgbClr val="FF0000"/>
              </a:solidFill>
              <a:latin typeface="Calibri"/>
              <a:ea typeface="Calibri"/>
              <a:cs typeface="Calibri"/>
              <a:sym typeface="Calibri"/>
            </a:endParaRPr>
          </a:p>
          <a:p>
            <a:pPr indent="0" lvl="0" marL="0" rtl="0" algn="l">
              <a:lnSpc>
                <a:spcPct val="100000"/>
              </a:lnSpc>
              <a:spcBef>
                <a:spcPts val="0"/>
              </a:spcBef>
              <a:spcAft>
                <a:spcPts val="0"/>
              </a:spcAft>
              <a:buNone/>
            </a:pPr>
            <a:r>
              <a:rPr lang="vi-VN" sz="2300">
                <a:latin typeface="Calibri"/>
                <a:ea typeface="Calibri"/>
                <a:cs typeface="Calibri"/>
                <a:sym typeface="Calibri"/>
              </a:rPr>
              <a:t>Theo quy chuẩn Cục điều tra dân số Hoa Kỳ (USCB/United States Census Bureau), có 5 nhóm chính: </a:t>
            </a:r>
            <a:endParaRPr sz="2300">
              <a:latin typeface="Calibri"/>
              <a:ea typeface="Calibri"/>
              <a:cs typeface="Calibri"/>
              <a:sym typeface="Calibri"/>
            </a:endParaRPr>
          </a:p>
          <a:p>
            <a:pPr indent="0" lvl="0" marL="0" rtl="0" algn="l">
              <a:lnSpc>
                <a:spcPct val="100000"/>
              </a:lnSpc>
              <a:spcBef>
                <a:spcPts val="0"/>
              </a:spcBef>
              <a:spcAft>
                <a:spcPts val="0"/>
              </a:spcAft>
              <a:buNone/>
            </a:pPr>
            <a:r>
              <a:rPr b="1" lang="vi-VN" sz="2300">
                <a:solidFill>
                  <a:schemeClr val="dk1"/>
                </a:solidFill>
                <a:latin typeface="Calibri"/>
                <a:ea typeface="Calibri"/>
                <a:cs typeface="Calibri"/>
                <a:sym typeface="Calibri"/>
              </a:rPr>
              <a:t>+White:</a:t>
            </a:r>
            <a:r>
              <a:rPr lang="vi-VN" sz="2300">
                <a:solidFill>
                  <a:schemeClr val="dk1"/>
                </a:solidFill>
                <a:latin typeface="Calibri"/>
                <a:ea typeface="Calibri"/>
                <a:cs typeface="Calibri"/>
                <a:sym typeface="Calibri"/>
              </a:rPr>
              <a:t> Người da trắng (Major)                                       </a:t>
            </a:r>
            <a:endParaRPr sz="23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vi-VN" sz="2300">
                <a:solidFill>
                  <a:schemeClr val="dk1"/>
                </a:solidFill>
                <a:latin typeface="Calibri"/>
                <a:ea typeface="Calibri"/>
                <a:cs typeface="Calibri"/>
                <a:sym typeface="Calibri"/>
              </a:rPr>
              <a:t>+Black: </a:t>
            </a:r>
            <a:r>
              <a:rPr lang="vi-VN" sz="2300">
                <a:solidFill>
                  <a:schemeClr val="dk1"/>
                </a:solidFill>
                <a:latin typeface="Calibri"/>
                <a:ea typeface="Calibri"/>
                <a:cs typeface="Calibri"/>
                <a:sym typeface="Calibri"/>
              </a:rPr>
              <a:t>Người da màu/gốc Phi                            </a:t>
            </a:r>
            <a:endParaRPr sz="23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vi-VN" sz="2300">
                <a:solidFill>
                  <a:schemeClr val="dk1"/>
                </a:solidFill>
                <a:latin typeface="Calibri"/>
                <a:ea typeface="Calibri"/>
                <a:cs typeface="Calibri"/>
                <a:sym typeface="Calibri"/>
              </a:rPr>
              <a:t>+Asian: </a:t>
            </a:r>
            <a:r>
              <a:rPr lang="vi-VN" sz="2300">
                <a:solidFill>
                  <a:schemeClr val="dk1"/>
                </a:solidFill>
                <a:latin typeface="Calibri"/>
                <a:ea typeface="Calibri"/>
                <a:cs typeface="Calibri"/>
                <a:sym typeface="Calibri"/>
              </a:rPr>
              <a:t>Người gốc Á</a:t>
            </a:r>
            <a:endParaRPr sz="2300">
              <a:solidFill>
                <a:schemeClr val="dk1"/>
              </a:solidFill>
              <a:latin typeface="Calibri"/>
              <a:ea typeface="Calibri"/>
              <a:cs typeface="Calibri"/>
              <a:sym typeface="Calibri"/>
            </a:endParaRPr>
          </a:p>
        </p:txBody>
      </p:sp>
      <p:sp>
        <p:nvSpPr>
          <p:cNvPr id="201" name="Google Shape;201;g3173174132b_0_1"/>
          <p:cNvSpPr txBox="1"/>
          <p:nvPr/>
        </p:nvSpPr>
        <p:spPr>
          <a:xfrm>
            <a:off x="5923900" y="1604375"/>
            <a:ext cx="6268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2300">
                <a:solidFill>
                  <a:schemeClr val="dk1"/>
                </a:solidFill>
                <a:latin typeface="Calibri"/>
                <a:ea typeface="Calibri"/>
                <a:cs typeface="Calibri"/>
                <a:sym typeface="Calibri"/>
              </a:rPr>
              <a:t>+American Indian-Alaska:</a:t>
            </a:r>
            <a:r>
              <a:rPr lang="vi-VN" sz="2300">
                <a:solidFill>
                  <a:schemeClr val="dk1"/>
                </a:solidFill>
                <a:latin typeface="Calibri"/>
                <a:ea typeface="Calibri"/>
                <a:cs typeface="Calibri"/>
                <a:sym typeface="Calibri"/>
              </a:rPr>
              <a:t> Người Mỹ bản địa</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b="1" lang="vi-VN" sz="2300">
                <a:solidFill>
                  <a:schemeClr val="dk1"/>
                </a:solidFill>
                <a:latin typeface="Calibri"/>
                <a:ea typeface="Calibri"/>
                <a:cs typeface="Calibri"/>
                <a:sym typeface="Calibri"/>
              </a:rPr>
              <a:t>+Pacific Islander: </a:t>
            </a:r>
            <a:r>
              <a:rPr lang="vi-VN" sz="2300">
                <a:solidFill>
                  <a:schemeClr val="dk1"/>
                </a:solidFill>
                <a:latin typeface="Calibri"/>
                <a:ea typeface="Calibri"/>
                <a:cs typeface="Calibri"/>
                <a:sym typeface="Calibri"/>
              </a:rPr>
              <a:t>Các dân tộc đảo Thái Bình Dương</a:t>
            </a:r>
            <a:endParaRPr sz="2300">
              <a:solidFill>
                <a:schemeClr val="dk1"/>
              </a:solidFill>
              <a:latin typeface="Calibri"/>
              <a:ea typeface="Calibri"/>
              <a:cs typeface="Calibri"/>
              <a:sym typeface="Calibri"/>
            </a:endParaRPr>
          </a:p>
        </p:txBody>
      </p:sp>
      <p:graphicFrame>
        <p:nvGraphicFramePr>
          <p:cNvPr id="202" name="Google Shape;202;g3173174132b_0_1"/>
          <p:cNvGraphicFramePr/>
          <p:nvPr/>
        </p:nvGraphicFramePr>
        <p:xfrm>
          <a:off x="100" y="2797825"/>
          <a:ext cx="3000000" cy="3000000"/>
        </p:xfrm>
        <a:graphic>
          <a:graphicData uri="http://schemas.openxmlformats.org/drawingml/2006/table">
            <a:tbl>
              <a:tblPr>
                <a:noFill/>
                <a:tableStyleId>{125C32D5-F7C1-48FA-B560-93A3CA2F7CE0}</a:tableStyleId>
              </a:tblPr>
              <a:tblGrid>
                <a:gridCol w="1620825"/>
                <a:gridCol w="524800"/>
                <a:gridCol w="590450"/>
                <a:gridCol w="568450"/>
                <a:gridCol w="629500"/>
                <a:gridCol w="535950"/>
                <a:gridCol w="534475"/>
                <a:gridCol w="667225"/>
                <a:gridCol w="691425"/>
                <a:gridCol w="474325"/>
                <a:gridCol w="576225"/>
                <a:gridCol w="535525"/>
              </a:tblGrid>
              <a:tr h="268850">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applicant_race_name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62725">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American Indian/Alaska</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2517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0.93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1827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0.81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2,65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F6B26B"/>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27,41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-0.647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Black </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5986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2.21</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17267</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1.98</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3708</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3.39</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2,95</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F6B26B"/>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6B26B"/>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25,29</a:t>
                      </a:r>
                      <a:endParaRPr sz="1200">
                        <a:latin typeface="Calibri"/>
                        <a:ea typeface="Calibri"/>
                        <a:cs typeface="Calibri"/>
                        <a:sym typeface="Calibri"/>
                      </a:endParaRPr>
                    </a:p>
                  </a:txBody>
                  <a:tcPr marT="19050" marB="19050" marR="28575" marL="28575" anchor="b">
                    <a:lnL cap="flat" cmpd="sng" w="9525">
                      <a:solidFill>
                        <a:srgbClr val="F6B26B"/>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-0.538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Pacific Island</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2068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0.76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4472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1514</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1.08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FFF2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3,26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6B26B"/>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23,45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-0.438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Asian</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20975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7.74</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1583</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7.63</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485</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8.29</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FFF2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FFF2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4,66</a:t>
                      </a:r>
                      <a:endParaRPr sz="1200">
                        <a:latin typeface="Calibri"/>
                        <a:ea typeface="Calibri"/>
                        <a:cs typeface="Calibri"/>
                        <a:sym typeface="Calibri"/>
                      </a:endParaRPr>
                    </a:p>
                  </a:txBody>
                  <a:tcPr marT="19050" marB="19050" marR="28575" marL="28575" anchor="b">
                    <a:lnL cap="flat" cmpd="sng" w="9525">
                      <a:solidFill>
                        <a:srgbClr val="FFF2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17,68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-0.083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White</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239372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88.36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201046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38326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85.70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2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5,25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0.036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53900">
                <a:tc>
                  <a:txBody>
                    <a:bodyPr/>
                    <a:lstStyle/>
                    <a:p>
                      <a:pPr indent="0" lvl="0" marL="0" rtl="0" algn="l">
                        <a:lnSpc>
                          <a:spcPct val="115000"/>
                        </a:lnSpc>
                        <a:spcBef>
                          <a:spcPts val="0"/>
                        </a:spcBef>
                        <a:spcAft>
                          <a:spcPts val="0"/>
                        </a:spcAft>
                        <a:buNone/>
                      </a:pPr>
                      <a:r>
                        <a:rPr b="1" lang="vi-VN" sz="1000"/>
                        <a:t>TOTAL</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53900">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r>
              <a:tr h="268850">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applicant_race_name</a:t>
                      </a:r>
                      <a:endParaRPr b="1" sz="1200">
                        <a:latin typeface="Calibri"/>
                        <a:ea typeface="Calibri"/>
                        <a:cs typeface="Calibri"/>
                        <a:sym typeface="Calibri"/>
                      </a:endParaRPr>
                    </a:p>
                  </a:txBody>
                  <a:tcPr marT="19050" marB="19050" marR="28575" marL="28575">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G+B</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Percent</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Good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Good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 Bad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G/B Odd</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Bad rate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Index</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WOE</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vi-VN" sz="1200">
                          <a:latin typeface="Calibri"/>
                          <a:ea typeface="Calibri"/>
                          <a:cs typeface="Calibri"/>
                          <a:sym typeface="Calibri"/>
                        </a:rPr>
                        <a:t>IV</a:t>
                      </a:r>
                      <a:endParaRPr b="1" sz="1200">
                        <a:latin typeface="Calibri"/>
                        <a:ea typeface="Calibri"/>
                        <a:cs typeface="Calibri"/>
                        <a:sym typeface="Calibri"/>
                      </a:endParaRPr>
                    </a:p>
                  </a:txBody>
                  <a:tcPr marT="19050" marB="19050" marR="28575" marL="28575">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0E0E3"/>
                      </a:solidFill>
                      <a:prstDash val="solid"/>
                      <a:round/>
                      <a:headEnd len="sm" w="sm" type="none"/>
                      <a:tailEnd len="sm" w="sm" type="none"/>
                    </a:lnB>
                    <a:solidFill>
                      <a:schemeClr val="lt1"/>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Minority races</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31546</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11.64</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25149</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11.11</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6397</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14.31</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3,93</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20,28</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B</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-0,253</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rgbClr val="D0E0E3"/>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0.019</a:t>
                      </a:r>
                      <a:endParaRPr sz="1200">
                        <a:latin typeface="Calibri"/>
                        <a:ea typeface="Calibri"/>
                        <a:cs typeface="Calibri"/>
                        <a:sym typeface="Calibri"/>
                      </a:endParaRPr>
                    </a:p>
                  </a:txBody>
                  <a:tcPr marT="19050" marB="19050" marR="28575" marL="28575" anchor="b">
                    <a:lnL cap="flat" cmpd="sng" w="9525">
                      <a:solidFill>
                        <a:srgbClr val="D0E0E3"/>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D0E0E3"/>
                      </a:solidFill>
                      <a:prstDash val="solid"/>
                      <a:round/>
                      <a:headEnd len="sm" w="sm" type="none"/>
                      <a:tailEnd len="sm" w="sm" type="none"/>
                    </a:lnB>
                    <a:solidFill>
                      <a:srgbClr val="D9EAD3"/>
                    </a:solidFill>
                  </a:tcPr>
                </a:tc>
              </a:tr>
              <a:tr h="268850">
                <a:tc>
                  <a:txBody>
                    <a:bodyPr/>
                    <a:lstStyle/>
                    <a:p>
                      <a:pPr indent="0" lvl="0" marL="0" rtl="0" algn="l">
                        <a:lnSpc>
                          <a:spcPct val="115000"/>
                        </a:lnSpc>
                        <a:spcBef>
                          <a:spcPts val="0"/>
                        </a:spcBef>
                        <a:spcAft>
                          <a:spcPts val="0"/>
                        </a:spcAft>
                        <a:buNone/>
                      </a:pPr>
                      <a:r>
                        <a:rPr lang="vi-VN" sz="1200">
                          <a:latin typeface="Calibri"/>
                          <a:ea typeface="Calibri"/>
                          <a:cs typeface="Calibri"/>
                          <a:sym typeface="Calibri"/>
                        </a:rPr>
                        <a:t>White</a:t>
                      </a:r>
                      <a:endParaRPr sz="12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239372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88.36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201046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88.88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38326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85.70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5,25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16,01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G</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0.036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vi-VN" sz="1200">
                          <a:latin typeface="Calibri"/>
                          <a:ea typeface="Calibri"/>
                          <a:cs typeface="Calibri"/>
                          <a:sym typeface="Calibri"/>
                        </a:rPr>
                        <a:t>0,001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D0E0E3"/>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268850">
                <a:tc>
                  <a:txBody>
                    <a:bodyPr/>
                    <a:lstStyle/>
                    <a:p>
                      <a:pPr indent="0" lvl="0" marL="0" rtl="0" algn="l">
                        <a:lnSpc>
                          <a:spcPct val="115000"/>
                        </a:lnSpc>
                        <a:spcBef>
                          <a:spcPts val="0"/>
                        </a:spcBef>
                        <a:spcAft>
                          <a:spcPts val="0"/>
                        </a:spcAft>
                        <a:buNone/>
                      </a:pPr>
                      <a:r>
                        <a:rPr b="1" lang="vi-VN" sz="1000"/>
                        <a:t>TOTAL</a:t>
                      </a:r>
                      <a:endParaRPr b="1" sz="1000">
                        <a:latin typeface="Calibri"/>
                        <a:ea typeface="Calibri"/>
                        <a:cs typeface="Calibri"/>
                        <a:sym typeface="Calibri"/>
                      </a:endParaRPr>
                    </a:p>
                  </a:txBody>
                  <a:tcPr marT="19050" marB="19050" marR="28575" marL="28575" anchor="b">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270918</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226195</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44723</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5,06</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vi-VN" sz="1100">
                          <a:latin typeface="Calibri"/>
                          <a:ea typeface="Calibri"/>
                          <a:cs typeface="Calibri"/>
                          <a:sym typeface="Calibri"/>
                        </a:rPr>
                        <a:t>16,51</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03" name="Google Shape;203;g3173174132b_0_1"/>
          <p:cNvPicPr preferRelativeResize="0"/>
          <p:nvPr/>
        </p:nvPicPr>
        <p:blipFill>
          <a:blip r:embed="rId3">
            <a:alphaModFix/>
          </a:blip>
          <a:stretch>
            <a:fillRect/>
          </a:stretch>
        </p:blipFill>
        <p:spPr>
          <a:xfrm>
            <a:off x="8070485" y="3046662"/>
            <a:ext cx="4121515" cy="2732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318f1c7fc9a_0_23"/>
          <p:cNvSpPr txBox="1"/>
          <p:nvPr>
            <p:ph idx="12" type="sldNum"/>
          </p:nvPr>
        </p:nvSpPr>
        <p:spPr>
          <a:xfrm>
            <a:off x="9065987" y="632830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vi-VN"/>
              <a:t>‹#›</a:t>
            </a:fld>
            <a:endParaRPr/>
          </a:p>
        </p:txBody>
      </p:sp>
      <p:pic>
        <p:nvPicPr>
          <p:cNvPr id="210" name="Google Shape;210;g318f1c7fc9a_0_23"/>
          <p:cNvPicPr preferRelativeResize="0"/>
          <p:nvPr/>
        </p:nvPicPr>
        <p:blipFill>
          <a:blip r:embed="rId3">
            <a:alphaModFix/>
          </a:blip>
          <a:stretch>
            <a:fillRect/>
          </a:stretch>
        </p:blipFill>
        <p:spPr>
          <a:xfrm>
            <a:off x="4187400" y="200475"/>
            <a:ext cx="8004601" cy="3786925"/>
          </a:xfrm>
          <a:prstGeom prst="rect">
            <a:avLst/>
          </a:prstGeom>
          <a:noFill/>
          <a:ln>
            <a:noFill/>
          </a:ln>
        </p:spPr>
      </p:pic>
      <p:sp>
        <p:nvSpPr>
          <p:cNvPr id="211" name="Google Shape;211;g318f1c7fc9a_0_23"/>
          <p:cNvSpPr txBox="1"/>
          <p:nvPr/>
        </p:nvSpPr>
        <p:spPr>
          <a:xfrm>
            <a:off x="0" y="2154300"/>
            <a:ext cx="4187400" cy="297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000">
                <a:latin typeface="Calibri"/>
                <a:ea typeface="Calibri"/>
                <a:cs typeface="Calibri"/>
                <a:sym typeface="Calibri"/>
              </a:rPr>
              <a:t>Thống kê tại các nguồn bên ngoài cho thấy:</a:t>
            </a:r>
            <a:endParaRPr sz="2000">
              <a:latin typeface="Calibri"/>
              <a:ea typeface="Calibri"/>
              <a:cs typeface="Calibri"/>
              <a:sym typeface="Calibri"/>
            </a:endParaRPr>
          </a:p>
          <a:p>
            <a:pPr indent="0" lvl="0" marL="0" rtl="0" algn="l">
              <a:lnSpc>
                <a:spcPct val="115000"/>
              </a:lnSpc>
              <a:spcBef>
                <a:spcPts val="0"/>
              </a:spcBef>
              <a:spcAft>
                <a:spcPts val="0"/>
              </a:spcAft>
              <a:buNone/>
            </a:pPr>
            <a:r>
              <a:rPr lang="vi-VN" sz="2000">
                <a:latin typeface="Calibri"/>
                <a:ea typeface="Calibri"/>
                <a:cs typeface="Calibri"/>
                <a:sym typeface="Calibri"/>
              </a:rPr>
              <a:t>-Người da trắng tại Washington có mức độ thu nhập cao </a:t>
            </a:r>
            <a:endParaRPr sz="2000">
              <a:latin typeface="Calibri"/>
              <a:ea typeface="Calibri"/>
              <a:cs typeface="Calibri"/>
              <a:sym typeface="Calibri"/>
            </a:endParaRPr>
          </a:p>
          <a:p>
            <a:pPr indent="0" lvl="0" marL="0" rtl="0" algn="l">
              <a:lnSpc>
                <a:spcPct val="115000"/>
              </a:lnSpc>
              <a:spcBef>
                <a:spcPts val="0"/>
              </a:spcBef>
              <a:spcAft>
                <a:spcPts val="0"/>
              </a:spcAft>
              <a:buNone/>
            </a:pPr>
            <a:r>
              <a:rPr lang="vi-VN" sz="2000">
                <a:latin typeface="Calibri"/>
                <a:ea typeface="Calibri"/>
                <a:cs typeface="Calibri"/>
                <a:sym typeface="Calibri"/>
              </a:rPr>
              <a:t>hơn đáng kể so với 4 nhóm còn lại.</a:t>
            </a:r>
            <a:endParaRPr sz="2000">
              <a:latin typeface="Calibri"/>
              <a:ea typeface="Calibri"/>
              <a:cs typeface="Calibri"/>
              <a:sym typeface="Calibri"/>
            </a:endParaRPr>
          </a:p>
          <a:p>
            <a:pPr indent="0" lvl="0" marL="0" rtl="0" algn="l">
              <a:lnSpc>
                <a:spcPct val="115000"/>
              </a:lnSpc>
              <a:spcBef>
                <a:spcPts val="0"/>
              </a:spcBef>
              <a:spcAft>
                <a:spcPts val="0"/>
              </a:spcAft>
              <a:buNone/>
            </a:pPr>
            <a:r>
              <a:rPr lang="vi-VN" sz="2000">
                <a:latin typeface="Calibri"/>
                <a:ea typeface="Calibri"/>
                <a:cs typeface="Calibri"/>
                <a:sym typeface="Calibri"/>
              </a:rPr>
              <a:t>-Washington có tỉ lệ PBCT thuộc nhóm thấp nhất (47/56) (worldpopulation-2020)</a:t>
            </a:r>
            <a:endParaRPr sz="2000">
              <a:latin typeface="Calibri"/>
              <a:ea typeface="Calibri"/>
              <a:cs typeface="Calibri"/>
              <a:sym typeface="Calibri"/>
            </a:endParaRPr>
          </a:p>
        </p:txBody>
      </p:sp>
      <p:sp>
        <p:nvSpPr>
          <p:cNvPr id="212" name="Google Shape;212;g318f1c7fc9a_0_23"/>
          <p:cNvSpPr txBox="1"/>
          <p:nvPr>
            <p:ph type="title"/>
          </p:nvPr>
        </p:nvSpPr>
        <p:spPr>
          <a:xfrm>
            <a:off x="100" y="0"/>
            <a:ext cx="12192000" cy="559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Cambria"/>
              <a:buNone/>
            </a:pPr>
            <a:r>
              <a:rPr lang="vi-VN">
                <a:solidFill>
                  <a:schemeClr val="dk1"/>
                </a:solidFill>
                <a:latin typeface="Cambria"/>
                <a:ea typeface="Cambria"/>
                <a:cs typeface="Cambria"/>
                <a:sym typeface="Cambria"/>
              </a:rPr>
              <a:t>1</a:t>
            </a:r>
            <a:r>
              <a:rPr b="1" lang="vi-VN" sz="3600">
                <a:solidFill>
                  <a:schemeClr val="dk1"/>
                </a:solidFill>
                <a:latin typeface="Cambria"/>
                <a:ea typeface="Cambria"/>
                <a:cs typeface="Cambria"/>
                <a:sym typeface="Cambria"/>
              </a:rPr>
              <a:t>.</a:t>
            </a:r>
            <a:r>
              <a:rPr lang="vi-VN">
                <a:solidFill>
                  <a:schemeClr val="dk1"/>
                </a:solidFill>
                <a:latin typeface="Cambria"/>
                <a:ea typeface="Cambria"/>
                <a:cs typeface="Cambria"/>
                <a:sym typeface="Cambria"/>
              </a:rPr>
              <a:t>applicant_race_name</a:t>
            </a:r>
            <a:endParaRPr>
              <a:solidFill>
                <a:schemeClr val="dk1"/>
              </a:solidFill>
            </a:endParaRPr>
          </a:p>
        </p:txBody>
      </p:sp>
      <p:pic>
        <p:nvPicPr>
          <p:cNvPr id="213" name="Google Shape;213;g318f1c7fc9a_0_23"/>
          <p:cNvPicPr preferRelativeResize="0"/>
          <p:nvPr/>
        </p:nvPicPr>
        <p:blipFill>
          <a:blip r:embed="rId4">
            <a:alphaModFix/>
          </a:blip>
          <a:stretch>
            <a:fillRect/>
          </a:stretch>
        </p:blipFill>
        <p:spPr>
          <a:xfrm>
            <a:off x="5211900" y="3987397"/>
            <a:ext cx="6980101" cy="2870603"/>
          </a:xfrm>
          <a:prstGeom prst="rect">
            <a:avLst/>
          </a:prstGeom>
          <a:noFill/>
          <a:ln>
            <a:noFill/>
          </a:ln>
        </p:spPr>
      </p:pic>
      <p:sp>
        <p:nvSpPr>
          <p:cNvPr id="214" name="Google Shape;214;g318f1c7fc9a_0_23"/>
          <p:cNvSpPr txBox="1"/>
          <p:nvPr/>
        </p:nvSpPr>
        <p:spPr>
          <a:xfrm>
            <a:off x="0" y="5303400"/>
            <a:ext cx="52119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VN" sz="2000">
                <a:latin typeface="Calibri"/>
                <a:ea typeface="Calibri"/>
                <a:cs typeface="Calibri"/>
                <a:sym typeface="Calibri"/>
              </a:rPr>
              <a:t>Thống kê tại dữ liệu cho thấy, mức độ thu nhập của dữ liệu có sự tương đồng lớn so với dữ liệu thực tế. Cho thấy các số liệu và thông tin kết luận là đáng tin cậy.</a:t>
            </a:r>
            <a:endParaRPr sz="2000">
              <a:latin typeface="Calibri"/>
              <a:ea typeface="Calibri"/>
              <a:cs typeface="Calibri"/>
              <a:sym typeface="Calibri"/>
            </a:endParaRPr>
          </a:p>
        </p:txBody>
      </p:sp>
      <p:sp>
        <p:nvSpPr>
          <p:cNvPr id="215" name="Google Shape;215;g318f1c7fc9a_0_23"/>
          <p:cNvSpPr txBox="1"/>
          <p:nvPr/>
        </p:nvSpPr>
        <p:spPr>
          <a:xfrm>
            <a:off x="0" y="559800"/>
            <a:ext cx="41874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vi-VN" sz="2000">
                <a:latin typeface="Calibri"/>
                <a:ea typeface="Calibri"/>
                <a:cs typeface="Calibri"/>
                <a:sym typeface="Calibri"/>
              </a:rPr>
              <a:t>Nhóm da trắng có xác suất phê duyệt cao hơn đáng kể so với 4 nhóm còn lại, tuy nhiên chưa đủ để kết luận có yếu tố pbct.</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hanh_0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2017-09-18T08:47:57Z</dcterms:created>
  <dc:creator>Thanh Nguyen Quoc (RMD - MD)</dc:creator>
</cp:coreProperties>
</file>